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1478" r:id="rId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109" d="100"/>
          <a:sy n="109" d="100"/>
        </p:scale>
        <p:origin x="672" y="11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B2E9055-2AA4-427F-B2AE-33CFD82C6D2E}" type="datetimeFigureOut">
              <a:rPr lang="en-US" smtClean="0"/>
              <a:t>8/15/2018</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0F36FE7-7B2A-4571-A1D4-9E655C510A7D}" type="slidenum">
              <a:rPr lang="en-US" smtClean="0"/>
              <a:t>‹#›</a:t>
            </a:fld>
            <a:endParaRPr lang="en-US"/>
          </a:p>
        </p:txBody>
      </p:sp>
    </p:spTree>
    <p:extLst>
      <p:ext uri="{BB962C8B-B14F-4D97-AF65-F5344CB8AC3E}">
        <p14:creationId xmlns:p14="http://schemas.microsoft.com/office/powerpoint/2010/main" val="72410763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34975" y="709613"/>
            <a:ext cx="6310313" cy="3549650"/>
          </a:xfrm>
        </p:spPr>
      </p:sp>
      <p:sp>
        <p:nvSpPr>
          <p:cNvPr id="3" name="Notes Placeholder 2"/>
          <p:cNvSpPr>
            <a:spLocks noGrp="1"/>
          </p:cNvSpPr>
          <p:nvPr>
            <p:ph type="body" idx="1"/>
          </p:nvPr>
        </p:nvSpPr>
        <p:spPr/>
        <p:txBody>
          <a:bodyPr/>
          <a:lstStyle/>
          <a:p>
            <a:r>
              <a:rPr lang="en-US"/>
              <a:t>Chad</a:t>
            </a:r>
          </a:p>
          <a:p>
            <a:endParaRPr lang="en-US"/>
          </a:p>
          <a:p>
            <a:r>
              <a:rPr lang="en-US"/>
              <a:t>Our investment in Dynamics GP continues with the next release scheduled for October 1</a:t>
            </a:r>
            <a:r>
              <a:rPr lang="en-US" baseline="30000"/>
              <a:t>st</a:t>
            </a:r>
            <a:r>
              <a:rPr lang="en-US"/>
              <a:t>. You can see the major feature areas and we’ll cover these in more detail August 20</a:t>
            </a:r>
            <a:r>
              <a:rPr lang="en-US" baseline="30000"/>
              <a:t>th</a:t>
            </a:r>
            <a:r>
              <a:rPr lang="en-US"/>
              <a:t> at the GP Tech Conference. We’ve also decided to roll this out as an R2 release with all of the great functionality. Part of the reasoning is the main focal point of today’s call: Intelligent Edge. This enables you to light this up for a very broad group of GP customers sooner. </a:t>
            </a:r>
          </a:p>
          <a:p>
            <a:endParaRPr lang="en-US"/>
          </a:p>
          <a:p>
            <a:r>
              <a:rPr lang="en-US"/>
              <a:t>As you can see, we also continue the planning of GP On Prem releases with further focus on Intelligent Edge Enhancements and top feature requests by customer &amp; Community. </a:t>
            </a:r>
          </a:p>
        </p:txBody>
      </p:sp>
      <p:sp>
        <p:nvSpPr>
          <p:cNvPr id="5" name="Date Placeholder 4"/>
          <p:cNvSpPr>
            <a:spLocks noGrp="1"/>
          </p:cNvSpPr>
          <p:nvPr>
            <p:ph type="dt" idx="10"/>
          </p:nvPr>
        </p:nvSpPr>
        <p:spPr/>
        <p:txBody>
          <a:bodyPr/>
          <a:lstStyle/>
          <a:p>
            <a:pPr defTabSz="950464">
              <a:defRPr/>
            </a:pPr>
            <a:fld id="{00810AFA-1217-4787-A22D-E1DB5DD87626}" type="datetime1">
              <a:rPr lang="en-US">
                <a:solidFill>
                  <a:prstClr val="black"/>
                </a:solidFill>
                <a:latin typeface="Segoe UI" pitchFamily="34" charset="0"/>
              </a:rPr>
              <a:pPr defTabSz="950464">
                <a:defRPr/>
              </a:pPr>
              <a:t>8/15/2018</a:t>
            </a:fld>
            <a:endParaRPr lang="en-US">
              <a:solidFill>
                <a:prstClr val="black"/>
              </a:solidFill>
              <a:latin typeface="Segoe UI" pitchFamily="34" charset="0"/>
            </a:endParaRPr>
          </a:p>
        </p:txBody>
      </p:sp>
      <p:sp>
        <p:nvSpPr>
          <p:cNvPr id="7" name="Slide Number Placeholder 6"/>
          <p:cNvSpPr>
            <a:spLocks noGrp="1"/>
          </p:cNvSpPr>
          <p:nvPr>
            <p:ph type="sldNum" sz="quarter" idx="12"/>
          </p:nvPr>
        </p:nvSpPr>
        <p:spPr/>
        <p:txBody>
          <a:bodyPr/>
          <a:lstStyle/>
          <a:p>
            <a:pPr defTabSz="950464">
              <a:defRPr/>
            </a:pPr>
            <a:fld id="{D58A7BAF-5125-4A09-B8C7-19227ECA3F9D}" type="slidenum">
              <a:rPr lang="en-US">
                <a:solidFill>
                  <a:prstClr val="black"/>
                </a:solidFill>
                <a:latin typeface="Segoe UI" pitchFamily="34" charset="0"/>
              </a:rPr>
              <a:pPr defTabSz="950464">
                <a:defRPr/>
              </a:pPr>
              <a:t>1</a:t>
            </a:fld>
            <a:endParaRPr lang="en-US">
              <a:solidFill>
                <a:prstClr val="black"/>
              </a:solidFill>
              <a:latin typeface="Segoe UI" pitchFamily="34" charset="0"/>
            </a:endParaRPr>
          </a:p>
        </p:txBody>
      </p:sp>
      <p:sp>
        <p:nvSpPr>
          <p:cNvPr id="8" name="Header Placeholder 7"/>
          <p:cNvSpPr>
            <a:spLocks noGrp="1"/>
          </p:cNvSpPr>
          <p:nvPr>
            <p:ph type="hdr" sz="quarter" idx="13"/>
          </p:nvPr>
        </p:nvSpPr>
        <p:spPr/>
        <p:txBody>
          <a:bodyPr/>
          <a:lstStyle/>
          <a:p>
            <a:pPr defTabSz="950464">
              <a:defRPr/>
            </a:pPr>
            <a:r>
              <a:rPr lang="en-US">
                <a:solidFill>
                  <a:prstClr val="black"/>
                </a:solidFill>
                <a:latin typeface="Segoe UI" pitchFamily="34" charset="0"/>
              </a:rPr>
              <a:t>Microsoft Dynamics</a:t>
            </a:r>
          </a:p>
        </p:txBody>
      </p:sp>
    </p:spTree>
    <p:extLst>
      <p:ext uri="{BB962C8B-B14F-4D97-AF65-F5344CB8AC3E}">
        <p14:creationId xmlns:p14="http://schemas.microsoft.com/office/powerpoint/2010/main" val="366868723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A0EFD9-10E9-4CCE-979F-CE0EB9F8CEAB}"/>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1A8C7637-5550-44EF-A57E-A0A0EBD859E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18C88A22-A1C4-45E8-9708-D174651FA857}"/>
              </a:ext>
            </a:extLst>
          </p:cNvPr>
          <p:cNvSpPr>
            <a:spLocks noGrp="1"/>
          </p:cNvSpPr>
          <p:nvPr>
            <p:ph type="dt" sz="half" idx="10"/>
          </p:nvPr>
        </p:nvSpPr>
        <p:spPr/>
        <p:txBody>
          <a:bodyPr/>
          <a:lstStyle/>
          <a:p>
            <a:fld id="{A09BB3D2-374B-4244-92E4-57AD26A212FC}" type="datetimeFigureOut">
              <a:rPr lang="en-US" smtClean="0"/>
              <a:t>8/15/2018</a:t>
            </a:fld>
            <a:endParaRPr lang="en-US"/>
          </a:p>
        </p:txBody>
      </p:sp>
      <p:sp>
        <p:nvSpPr>
          <p:cNvPr id="5" name="Footer Placeholder 4">
            <a:extLst>
              <a:ext uri="{FF2B5EF4-FFF2-40B4-BE49-F238E27FC236}">
                <a16:creationId xmlns:a16="http://schemas.microsoft.com/office/drawing/2014/main" id="{493A70C9-95C9-4E98-8A38-D36D7183023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0939385-D67F-4CCA-8E63-051C3ACE9754}"/>
              </a:ext>
            </a:extLst>
          </p:cNvPr>
          <p:cNvSpPr>
            <a:spLocks noGrp="1"/>
          </p:cNvSpPr>
          <p:nvPr>
            <p:ph type="sldNum" sz="quarter" idx="12"/>
          </p:nvPr>
        </p:nvSpPr>
        <p:spPr/>
        <p:txBody>
          <a:bodyPr/>
          <a:lstStyle/>
          <a:p>
            <a:fld id="{8084EF15-439B-4C55-A3AF-665A6FC26C2E}" type="slidenum">
              <a:rPr lang="en-US" smtClean="0"/>
              <a:t>‹#›</a:t>
            </a:fld>
            <a:endParaRPr lang="en-US"/>
          </a:p>
        </p:txBody>
      </p:sp>
    </p:spTree>
    <p:extLst>
      <p:ext uri="{BB962C8B-B14F-4D97-AF65-F5344CB8AC3E}">
        <p14:creationId xmlns:p14="http://schemas.microsoft.com/office/powerpoint/2010/main" val="248572647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C4E78E-946D-438E-88B5-CDA114AF7867}"/>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9524DF04-6CCB-4AB4-8369-F5CE52EA19E1}"/>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4E35D5A-DB02-48AF-8F64-686496463592}"/>
              </a:ext>
            </a:extLst>
          </p:cNvPr>
          <p:cNvSpPr>
            <a:spLocks noGrp="1"/>
          </p:cNvSpPr>
          <p:nvPr>
            <p:ph type="dt" sz="half" idx="10"/>
          </p:nvPr>
        </p:nvSpPr>
        <p:spPr/>
        <p:txBody>
          <a:bodyPr/>
          <a:lstStyle/>
          <a:p>
            <a:fld id="{A09BB3D2-374B-4244-92E4-57AD26A212FC}" type="datetimeFigureOut">
              <a:rPr lang="en-US" smtClean="0"/>
              <a:t>8/15/2018</a:t>
            </a:fld>
            <a:endParaRPr lang="en-US"/>
          </a:p>
        </p:txBody>
      </p:sp>
      <p:sp>
        <p:nvSpPr>
          <p:cNvPr id="5" name="Footer Placeholder 4">
            <a:extLst>
              <a:ext uri="{FF2B5EF4-FFF2-40B4-BE49-F238E27FC236}">
                <a16:creationId xmlns:a16="http://schemas.microsoft.com/office/drawing/2014/main" id="{6040CA67-E074-4308-82BC-C00D903EAED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E711490-E305-4228-9056-ACAB342D7EED}"/>
              </a:ext>
            </a:extLst>
          </p:cNvPr>
          <p:cNvSpPr>
            <a:spLocks noGrp="1"/>
          </p:cNvSpPr>
          <p:nvPr>
            <p:ph type="sldNum" sz="quarter" idx="12"/>
          </p:nvPr>
        </p:nvSpPr>
        <p:spPr/>
        <p:txBody>
          <a:bodyPr/>
          <a:lstStyle/>
          <a:p>
            <a:fld id="{8084EF15-439B-4C55-A3AF-665A6FC26C2E}" type="slidenum">
              <a:rPr lang="en-US" smtClean="0"/>
              <a:t>‹#›</a:t>
            </a:fld>
            <a:endParaRPr lang="en-US"/>
          </a:p>
        </p:txBody>
      </p:sp>
    </p:spTree>
    <p:extLst>
      <p:ext uri="{BB962C8B-B14F-4D97-AF65-F5344CB8AC3E}">
        <p14:creationId xmlns:p14="http://schemas.microsoft.com/office/powerpoint/2010/main" val="163228939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88C6536C-042F-402F-820A-43554BADE9B3}"/>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D0B9BAC0-B1C8-4F6D-B01F-B344673EC0D9}"/>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F0D7CF9-AEDA-49E5-AD7B-D5349EF99199}"/>
              </a:ext>
            </a:extLst>
          </p:cNvPr>
          <p:cNvSpPr>
            <a:spLocks noGrp="1"/>
          </p:cNvSpPr>
          <p:nvPr>
            <p:ph type="dt" sz="half" idx="10"/>
          </p:nvPr>
        </p:nvSpPr>
        <p:spPr/>
        <p:txBody>
          <a:bodyPr/>
          <a:lstStyle/>
          <a:p>
            <a:fld id="{A09BB3D2-374B-4244-92E4-57AD26A212FC}" type="datetimeFigureOut">
              <a:rPr lang="en-US" smtClean="0"/>
              <a:t>8/15/2018</a:t>
            </a:fld>
            <a:endParaRPr lang="en-US"/>
          </a:p>
        </p:txBody>
      </p:sp>
      <p:sp>
        <p:nvSpPr>
          <p:cNvPr id="5" name="Footer Placeholder 4">
            <a:extLst>
              <a:ext uri="{FF2B5EF4-FFF2-40B4-BE49-F238E27FC236}">
                <a16:creationId xmlns:a16="http://schemas.microsoft.com/office/drawing/2014/main" id="{FF3A56CF-26B1-4C6E-AB38-AE2E8E92CB9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D03A9AD-BFE3-4FBC-A033-CE29B74A1C67}"/>
              </a:ext>
            </a:extLst>
          </p:cNvPr>
          <p:cNvSpPr>
            <a:spLocks noGrp="1"/>
          </p:cNvSpPr>
          <p:nvPr>
            <p:ph type="sldNum" sz="quarter" idx="12"/>
          </p:nvPr>
        </p:nvSpPr>
        <p:spPr/>
        <p:txBody>
          <a:bodyPr/>
          <a:lstStyle/>
          <a:p>
            <a:fld id="{8084EF15-439B-4C55-A3AF-665A6FC26C2E}" type="slidenum">
              <a:rPr lang="en-US" smtClean="0"/>
              <a:t>‹#›</a:t>
            </a:fld>
            <a:endParaRPr lang="en-US"/>
          </a:p>
        </p:txBody>
      </p:sp>
    </p:spTree>
    <p:extLst>
      <p:ext uri="{BB962C8B-B14F-4D97-AF65-F5344CB8AC3E}">
        <p14:creationId xmlns:p14="http://schemas.microsoft.com/office/powerpoint/2010/main" val="32738421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DDFFDA-784F-455C-9A04-755B0E02728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81534F4-539A-4034-8390-789C2B550D3B}"/>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1720D2F-AB69-4697-9D80-4499DDAE7343}"/>
              </a:ext>
            </a:extLst>
          </p:cNvPr>
          <p:cNvSpPr>
            <a:spLocks noGrp="1"/>
          </p:cNvSpPr>
          <p:nvPr>
            <p:ph type="dt" sz="half" idx="10"/>
          </p:nvPr>
        </p:nvSpPr>
        <p:spPr/>
        <p:txBody>
          <a:bodyPr/>
          <a:lstStyle/>
          <a:p>
            <a:fld id="{A09BB3D2-374B-4244-92E4-57AD26A212FC}" type="datetimeFigureOut">
              <a:rPr lang="en-US" smtClean="0"/>
              <a:t>8/15/2018</a:t>
            </a:fld>
            <a:endParaRPr lang="en-US"/>
          </a:p>
        </p:txBody>
      </p:sp>
      <p:sp>
        <p:nvSpPr>
          <p:cNvPr id="5" name="Footer Placeholder 4">
            <a:extLst>
              <a:ext uri="{FF2B5EF4-FFF2-40B4-BE49-F238E27FC236}">
                <a16:creationId xmlns:a16="http://schemas.microsoft.com/office/drawing/2014/main" id="{B7C71D94-0859-4E19-BB75-5E104229131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BC6AC34-E819-4208-81D2-1C1C3C6276AC}"/>
              </a:ext>
            </a:extLst>
          </p:cNvPr>
          <p:cNvSpPr>
            <a:spLocks noGrp="1"/>
          </p:cNvSpPr>
          <p:nvPr>
            <p:ph type="sldNum" sz="quarter" idx="12"/>
          </p:nvPr>
        </p:nvSpPr>
        <p:spPr/>
        <p:txBody>
          <a:bodyPr/>
          <a:lstStyle/>
          <a:p>
            <a:fld id="{8084EF15-439B-4C55-A3AF-665A6FC26C2E}" type="slidenum">
              <a:rPr lang="en-US" smtClean="0"/>
              <a:t>‹#›</a:t>
            </a:fld>
            <a:endParaRPr lang="en-US"/>
          </a:p>
        </p:txBody>
      </p:sp>
    </p:spTree>
    <p:extLst>
      <p:ext uri="{BB962C8B-B14F-4D97-AF65-F5344CB8AC3E}">
        <p14:creationId xmlns:p14="http://schemas.microsoft.com/office/powerpoint/2010/main" val="23946357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7B0296-B54D-46D7-A836-6E4855125B36}"/>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5D99AAD3-C3CA-4409-9B7B-43E72FA7352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482EFE14-8B24-4C34-81CE-B88715B92490}"/>
              </a:ext>
            </a:extLst>
          </p:cNvPr>
          <p:cNvSpPr>
            <a:spLocks noGrp="1"/>
          </p:cNvSpPr>
          <p:nvPr>
            <p:ph type="dt" sz="half" idx="10"/>
          </p:nvPr>
        </p:nvSpPr>
        <p:spPr/>
        <p:txBody>
          <a:bodyPr/>
          <a:lstStyle/>
          <a:p>
            <a:fld id="{A09BB3D2-374B-4244-92E4-57AD26A212FC}" type="datetimeFigureOut">
              <a:rPr lang="en-US" smtClean="0"/>
              <a:t>8/15/2018</a:t>
            </a:fld>
            <a:endParaRPr lang="en-US"/>
          </a:p>
        </p:txBody>
      </p:sp>
      <p:sp>
        <p:nvSpPr>
          <p:cNvPr id="5" name="Footer Placeholder 4">
            <a:extLst>
              <a:ext uri="{FF2B5EF4-FFF2-40B4-BE49-F238E27FC236}">
                <a16:creationId xmlns:a16="http://schemas.microsoft.com/office/drawing/2014/main" id="{7DA12E38-895B-44BD-B4B2-14EF7884DDC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5021709-C14F-4870-AA62-055310C14EA9}"/>
              </a:ext>
            </a:extLst>
          </p:cNvPr>
          <p:cNvSpPr>
            <a:spLocks noGrp="1"/>
          </p:cNvSpPr>
          <p:nvPr>
            <p:ph type="sldNum" sz="quarter" idx="12"/>
          </p:nvPr>
        </p:nvSpPr>
        <p:spPr/>
        <p:txBody>
          <a:bodyPr/>
          <a:lstStyle/>
          <a:p>
            <a:fld id="{8084EF15-439B-4C55-A3AF-665A6FC26C2E}" type="slidenum">
              <a:rPr lang="en-US" smtClean="0"/>
              <a:t>‹#›</a:t>
            </a:fld>
            <a:endParaRPr lang="en-US"/>
          </a:p>
        </p:txBody>
      </p:sp>
    </p:spTree>
    <p:extLst>
      <p:ext uri="{BB962C8B-B14F-4D97-AF65-F5344CB8AC3E}">
        <p14:creationId xmlns:p14="http://schemas.microsoft.com/office/powerpoint/2010/main" val="26929420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86449E-65FA-43B7-9091-F65F51B7D29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D0E98FB-C93E-4490-A423-840ECE2680BD}"/>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C4C98137-B3E4-4E00-8AE4-D6E071753702}"/>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3ACC75A1-55EE-4DBE-9F78-5A1606534C76}"/>
              </a:ext>
            </a:extLst>
          </p:cNvPr>
          <p:cNvSpPr>
            <a:spLocks noGrp="1"/>
          </p:cNvSpPr>
          <p:nvPr>
            <p:ph type="dt" sz="half" idx="10"/>
          </p:nvPr>
        </p:nvSpPr>
        <p:spPr/>
        <p:txBody>
          <a:bodyPr/>
          <a:lstStyle/>
          <a:p>
            <a:fld id="{A09BB3D2-374B-4244-92E4-57AD26A212FC}" type="datetimeFigureOut">
              <a:rPr lang="en-US" smtClean="0"/>
              <a:t>8/15/2018</a:t>
            </a:fld>
            <a:endParaRPr lang="en-US"/>
          </a:p>
        </p:txBody>
      </p:sp>
      <p:sp>
        <p:nvSpPr>
          <p:cNvPr id="6" name="Footer Placeholder 5">
            <a:extLst>
              <a:ext uri="{FF2B5EF4-FFF2-40B4-BE49-F238E27FC236}">
                <a16:creationId xmlns:a16="http://schemas.microsoft.com/office/drawing/2014/main" id="{96EB6973-24DA-41A7-9688-99098503746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C993AC6-BBEF-4B11-8501-B96AA2100CA4}"/>
              </a:ext>
            </a:extLst>
          </p:cNvPr>
          <p:cNvSpPr>
            <a:spLocks noGrp="1"/>
          </p:cNvSpPr>
          <p:nvPr>
            <p:ph type="sldNum" sz="quarter" idx="12"/>
          </p:nvPr>
        </p:nvSpPr>
        <p:spPr/>
        <p:txBody>
          <a:bodyPr/>
          <a:lstStyle/>
          <a:p>
            <a:fld id="{8084EF15-439B-4C55-A3AF-665A6FC26C2E}" type="slidenum">
              <a:rPr lang="en-US" smtClean="0"/>
              <a:t>‹#›</a:t>
            </a:fld>
            <a:endParaRPr lang="en-US"/>
          </a:p>
        </p:txBody>
      </p:sp>
    </p:spTree>
    <p:extLst>
      <p:ext uri="{BB962C8B-B14F-4D97-AF65-F5344CB8AC3E}">
        <p14:creationId xmlns:p14="http://schemas.microsoft.com/office/powerpoint/2010/main" val="3612260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3D0667-EC15-4CA8-B269-99C1083B5DAD}"/>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4640008D-C1D5-40EE-B5C8-456DB300067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99E6039A-E3CD-4FBE-93FF-F34B9FB047E9}"/>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7CAA2BBB-17A1-4631-A716-A8798EE7F34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F81E453D-3259-4D07-9A90-52A8151AD3DD}"/>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317DB204-1680-4F99-8CE4-F8E90B5D8CEC}"/>
              </a:ext>
            </a:extLst>
          </p:cNvPr>
          <p:cNvSpPr>
            <a:spLocks noGrp="1"/>
          </p:cNvSpPr>
          <p:nvPr>
            <p:ph type="dt" sz="half" idx="10"/>
          </p:nvPr>
        </p:nvSpPr>
        <p:spPr/>
        <p:txBody>
          <a:bodyPr/>
          <a:lstStyle/>
          <a:p>
            <a:fld id="{A09BB3D2-374B-4244-92E4-57AD26A212FC}" type="datetimeFigureOut">
              <a:rPr lang="en-US" smtClean="0"/>
              <a:t>8/15/2018</a:t>
            </a:fld>
            <a:endParaRPr lang="en-US"/>
          </a:p>
        </p:txBody>
      </p:sp>
      <p:sp>
        <p:nvSpPr>
          <p:cNvPr id="8" name="Footer Placeholder 7">
            <a:extLst>
              <a:ext uri="{FF2B5EF4-FFF2-40B4-BE49-F238E27FC236}">
                <a16:creationId xmlns:a16="http://schemas.microsoft.com/office/drawing/2014/main" id="{4BAD8330-AE8B-416A-BD26-B4BAD35E8BA7}"/>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34D93C79-5695-49F0-8497-D44AEC3A16AB}"/>
              </a:ext>
            </a:extLst>
          </p:cNvPr>
          <p:cNvSpPr>
            <a:spLocks noGrp="1"/>
          </p:cNvSpPr>
          <p:nvPr>
            <p:ph type="sldNum" sz="quarter" idx="12"/>
          </p:nvPr>
        </p:nvSpPr>
        <p:spPr/>
        <p:txBody>
          <a:bodyPr/>
          <a:lstStyle/>
          <a:p>
            <a:fld id="{8084EF15-439B-4C55-A3AF-665A6FC26C2E}" type="slidenum">
              <a:rPr lang="en-US" smtClean="0"/>
              <a:t>‹#›</a:t>
            </a:fld>
            <a:endParaRPr lang="en-US"/>
          </a:p>
        </p:txBody>
      </p:sp>
    </p:spTree>
    <p:extLst>
      <p:ext uri="{BB962C8B-B14F-4D97-AF65-F5344CB8AC3E}">
        <p14:creationId xmlns:p14="http://schemas.microsoft.com/office/powerpoint/2010/main" val="12847350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B5120D-09AD-44B4-9130-1A6658EC39BF}"/>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7555D3E9-02FA-45F3-A12B-3595B607C2EE}"/>
              </a:ext>
            </a:extLst>
          </p:cNvPr>
          <p:cNvSpPr>
            <a:spLocks noGrp="1"/>
          </p:cNvSpPr>
          <p:nvPr>
            <p:ph type="dt" sz="half" idx="10"/>
          </p:nvPr>
        </p:nvSpPr>
        <p:spPr/>
        <p:txBody>
          <a:bodyPr/>
          <a:lstStyle/>
          <a:p>
            <a:fld id="{A09BB3D2-374B-4244-92E4-57AD26A212FC}" type="datetimeFigureOut">
              <a:rPr lang="en-US" smtClean="0"/>
              <a:t>8/15/2018</a:t>
            </a:fld>
            <a:endParaRPr lang="en-US"/>
          </a:p>
        </p:txBody>
      </p:sp>
      <p:sp>
        <p:nvSpPr>
          <p:cNvPr id="4" name="Footer Placeholder 3">
            <a:extLst>
              <a:ext uri="{FF2B5EF4-FFF2-40B4-BE49-F238E27FC236}">
                <a16:creationId xmlns:a16="http://schemas.microsoft.com/office/drawing/2014/main" id="{DC597C53-E948-4FB9-B6C5-6D2EF11F76B6}"/>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1CB062D5-C0F5-4C00-90D5-BE1EF5CB5CE1}"/>
              </a:ext>
            </a:extLst>
          </p:cNvPr>
          <p:cNvSpPr>
            <a:spLocks noGrp="1"/>
          </p:cNvSpPr>
          <p:nvPr>
            <p:ph type="sldNum" sz="quarter" idx="12"/>
          </p:nvPr>
        </p:nvSpPr>
        <p:spPr/>
        <p:txBody>
          <a:bodyPr/>
          <a:lstStyle/>
          <a:p>
            <a:fld id="{8084EF15-439B-4C55-A3AF-665A6FC26C2E}" type="slidenum">
              <a:rPr lang="en-US" smtClean="0"/>
              <a:t>‹#›</a:t>
            </a:fld>
            <a:endParaRPr lang="en-US"/>
          </a:p>
        </p:txBody>
      </p:sp>
    </p:spTree>
    <p:extLst>
      <p:ext uri="{BB962C8B-B14F-4D97-AF65-F5344CB8AC3E}">
        <p14:creationId xmlns:p14="http://schemas.microsoft.com/office/powerpoint/2010/main" val="408386627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B094F9F2-4051-4392-9707-827A58F2BA56}"/>
              </a:ext>
            </a:extLst>
          </p:cNvPr>
          <p:cNvSpPr>
            <a:spLocks noGrp="1"/>
          </p:cNvSpPr>
          <p:nvPr>
            <p:ph type="dt" sz="half" idx="10"/>
          </p:nvPr>
        </p:nvSpPr>
        <p:spPr/>
        <p:txBody>
          <a:bodyPr/>
          <a:lstStyle/>
          <a:p>
            <a:fld id="{A09BB3D2-374B-4244-92E4-57AD26A212FC}" type="datetimeFigureOut">
              <a:rPr lang="en-US" smtClean="0"/>
              <a:t>8/15/2018</a:t>
            </a:fld>
            <a:endParaRPr lang="en-US"/>
          </a:p>
        </p:txBody>
      </p:sp>
      <p:sp>
        <p:nvSpPr>
          <p:cNvPr id="3" name="Footer Placeholder 2">
            <a:extLst>
              <a:ext uri="{FF2B5EF4-FFF2-40B4-BE49-F238E27FC236}">
                <a16:creationId xmlns:a16="http://schemas.microsoft.com/office/drawing/2014/main" id="{F7B76784-B50F-4197-B6C2-5EF750B7A599}"/>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A971C420-344A-4C30-829A-1B28E727B44F}"/>
              </a:ext>
            </a:extLst>
          </p:cNvPr>
          <p:cNvSpPr>
            <a:spLocks noGrp="1"/>
          </p:cNvSpPr>
          <p:nvPr>
            <p:ph type="sldNum" sz="quarter" idx="12"/>
          </p:nvPr>
        </p:nvSpPr>
        <p:spPr/>
        <p:txBody>
          <a:bodyPr/>
          <a:lstStyle/>
          <a:p>
            <a:fld id="{8084EF15-439B-4C55-A3AF-665A6FC26C2E}" type="slidenum">
              <a:rPr lang="en-US" smtClean="0"/>
              <a:t>‹#›</a:t>
            </a:fld>
            <a:endParaRPr lang="en-US"/>
          </a:p>
        </p:txBody>
      </p:sp>
    </p:spTree>
    <p:extLst>
      <p:ext uri="{BB962C8B-B14F-4D97-AF65-F5344CB8AC3E}">
        <p14:creationId xmlns:p14="http://schemas.microsoft.com/office/powerpoint/2010/main" val="36254644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3C5C95-F4A8-43D6-A9B8-37289B3D4BA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993CB3B9-2AD1-449C-85AA-6ABA494AEDA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A00AF778-ABD2-428E-908E-FD5EE26879B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67CD610C-BAF0-4837-AED3-67BE7F59B470}"/>
              </a:ext>
            </a:extLst>
          </p:cNvPr>
          <p:cNvSpPr>
            <a:spLocks noGrp="1"/>
          </p:cNvSpPr>
          <p:nvPr>
            <p:ph type="dt" sz="half" idx="10"/>
          </p:nvPr>
        </p:nvSpPr>
        <p:spPr/>
        <p:txBody>
          <a:bodyPr/>
          <a:lstStyle/>
          <a:p>
            <a:fld id="{A09BB3D2-374B-4244-92E4-57AD26A212FC}" type="datetimeFigureOut">
              <a:rPr lang="en-US" smtClean="0"/>
              <a:t>8/15/2018</a:t>
            </a:fld>
            <a:endParaRPr lang="en-US"/>
          </a:p>
        </p:txBody>
      </p:sp>
      <p:sp>
        <p:nvSpPr>
          <p:cNvPr id="6" name="Footer Placeholder 5">
            <a:extLst>
              <a:ext uri="{FF2B5EF4-FFF2-40B4-BE49-F238E27FC236}">
                <a16:creationId xmlns:a16="http://schemas.microsoft.com/office/drawing/2014/main" id="{1F0A70DA-9500-48E6-9ABE-A03C334E23A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9F76792-BE39-4700-8D2C-AF7F5BEFB34D}"/>
              </a:ext>
            </a:extLst>
          </p:cNvPr>
          <p:cNvSpPr>
            <a:spLocks noGrp="1"/>
          </p:cNvSpPr>
          <p:nvPr>
            <p:ph type="sldNum" sz="quarter" idx="12"/>
          </p:nvPr>
        </p:nvSpPr>
        <p:spPr/>
        <p:txBody>
          <a:bodyPr/>
          <a:lstStyle/>
          <a:p>
            <a:fld id="{8084EF15-439B-4C55-A3AF-665A6FC26C2E}" type="slidenum">
              <a:rPr lang="en-US" smtClean="0"/>
              <a:t>‹#›</a:t>
            </a:fld>
            <a:endParaRPr lang="en-US"/>
          </a:p>
        </p:txBody>
      </p:sp>
    </p:spTree>
    <p:extLst>
      <p:ext uri="{BB962C8B-B14F-4D97-AF65-F5344CB8AC3E}">
        <p14:creationId xmlns:p14="http://schemas.microsoft.com/office/powerpoint/2010/main" val="256440050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DD8DED-B1B6-45CA-B101-4071440D852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80E5B620-3DC1-4E18-A89F-2CE582072C0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64F7662A-DD59-4FE4-9A54-F4D210E9BF2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9C737069-7B67-4101-9955-89AC977D97CE}"/>
              </a:ext>
            </a:extLst>
          </p:cNvPr>
          <p:cNvSpPr>
            <a:spLocks noGrp="1"/>
          </p:cNvSpPr>
          <p:nvPr>
            <p:ph type="dt" sz="half" idx="10"/>
          </p:nvPr>
        </p:nvSpPr>
        <p:spPr/>
        <p:txBody>
          <a:bodyPr/>
          <a:lstStyle/>
          <a:p>
            <a:fld id="{A09BB3D2-374B-4244-92E4-57AD26A212FC}" type="datetimeFigureOut">
              <a:rPr lang="en-US" smtClean="0"/>
              <a:t>8/15/2018</a:t>
            </a:fld>
            <a:endParaRPr lang="en-US"/>
          </a:p>
        </p:txBody>
      </p:sp>
      <p:sp>
        <p:nvSpPr>
          <p:cNvPr id="6" name="Footer Placeholder 5">
            <a:extLst>
              <a:ext uri="{FF2B5EF4-FFF2-40B4-BE49-F238E27FC236}">
                <a16:creationId xmlns:a16="http://schemas.microsoft.com/office/drawing/2014/main" id="{A16EB59E-EE17-4DCE-80B1-A7C68BF8DD6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888D7A7-7CCE-4972-A998-0A4855053C41}"/>
              </a:ext>
            </a:extLst>
          </p:cNvPr>
          <p:cNvSpPr>
            <a:spLocks noGrp="1"/>
          </p:cNvSpPr>
          <p:nvPr>
            <p:ph type="sldNum" sz="quarter" idx="12"/>
          </p:nvPr>
        </p:nvSpPr>
        <p:spPr/>
        <p:txBody>
          <a:bodyPr/>
          <a:lstStyle/>
          <a:p>
            <a:fld id="{8084EF15-439B-4C55-A3AF-665A6FC26C2E}" type="slidenum">
              <a:rPr lang="en-US" smtClean="0"/>
              <a:t>‹#›</a:t>
            </a:fld>
            <a:endParaRPr lang="en-US"/>
          </a:p>
        </p:txBody>
      </p:sp>
    </p:spTree>
    <p:extLst>
      <p:ext uri="{BB962C8B-B14F-4D97-AF65-F5344CB8AC3E}">
        <p14:creationId xmlns:p14="http://schemas.microsoft.com/office/powerpoint/2010/main" val="218872619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C3BB04CF-FC6F-42AC-8345-D2625308E6D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2034CB79-0401-4131-A482-BBFAB4465FA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43592CC-1759-48CC-A086-B9A4CFA04E0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09BB3D2-374B-4244-92E4-57AD26A212FC}" type="datetimeFigureOut">
              <a:rPr lang="en-US" smtClean="0"/>
              <a:t>8/15/2018</a:t>
            </a:fld>
            <a:endParaRPr lang="en-US"/>
          </a:p>
        </p:txBody>
      </p:sp>
      <p:sp>
        <p:nvSpPr>
          <p:cNvPr id="5" name="Footer Placeholder 4">
            <a:extLst>
              <a:ext uri="{FF2B5EF4-FFF2-40B4-BE49-F238E27FC236}">
                <a16:creationId xmlns:a16="http://schemas.microsoft.com/office/drawing/2014/main" id="{2B6799B6-1C50-47AF-B314-227876C9C5B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FFC16158-8008-4E58-9CDE-31EDC4C8EB4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084EF15-439B-4C55-A3AF-665A6FC26C2E}" type="slidenum">
              <a:rPr lang="en-US" smtClean="0"/>
              <a:t>‹#›</a:t>
            </a:fld>
            <a:endParaRPr lang="en-US"/>
          </a:p>
        </p:txBody>
      </p:sp>
    </p:spTree>
    <p:extLst>
      <p:ext uri="{BB962C8B-B14F-4D97-AF65-F5344CB8AC3E}">
        <p14:creationId xmlns:p14="http://schemas.microsoft.com/office/powerpoint/2010/main" val="189623604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p:cNvSpPr/>
          <p:nvPr/>
        </p:nvSpPr>
        <p:spPr bwMode="auto">
          <a:xfrm>
            <a:off x="3460" y="5676"/>
            <a:ext cx="11697211" cy="2676730"/>
          </a:xfrm>
          <a:prstGeom prst="rect">
            <a:avLst/>
          </a:prstGeom>
          <a:noFill/>
          <a:ln>
            <a:no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60858" tIns="60858" rIns="60858" bIns="60858" numCol="1" spcCol="0" rtlCol="0" fromWordArt="0" anchor="ctr" anchorCtr="0" forceAA="0" compatLnSpc="1">
            <a:prstTxWarp prst="textNoShape">
              <a:avLst/>
            </a:prstTxWarp>
            <a:noAutofit/>
          </a:bodyPr>
          <a:lstStyle/>
          <a:p>
            <a:pPr algn="ctr" defTabSz="1216227" fontAlgn="base">
              <a:spcBef>
                <a:spcPct val="0"/>
              </a:spcBef>
              <a:spcAft>
                <a:spcPct val="0"/>
              </a:spcAft>
              <a:defRPr/>
            </a:pPr>
            <a:endParaRPr lang="en-US" sz="2398">
              <a:gradFill>
                <a:gsLst>
                  <a:gs pos="0">
                    <a:srgbClr val="FFFFFF"/>
                  </a:gs>
                  <a:gs pos="100000">
                    <a:srgbClr val="FFFFFF"/>
                  </a:gs>
                </a:gsLst>
                <a:lin ang="5400000" scaled="0"/>
              </a:gradFill>
              <a:latin typeface="Segoe UI Semilight"/>
              <a:ea typeface="Segoe UI" pitchFamily="34" charset="0"/>
              <a:cs typeface="Segoe UI" pitchFamily="34" charset="0"/>
            </a:endParaRPr>
          </a:p>
        </p:txBody>
      </p:sp>
      <p:sp>
        <p:nvSpPr>
          <p:cNvPr id="32" name="Rectangle 31"/>
          <p:cNvSpPr/>
          <p:nvPr/>
        </p:nvSpPr>
        <p:spPr bwMode="auto">
          <a:xfrm>
            <a:off x="553797" y="1468629"/>
            <a:ext cx="1353168" cy="387542"/>
          </a:xfrm>
          <a:prstGeom prst="rect">
            <a:avLst/>
          </a:prstGeom>
        </p:spPr>
        <p:txBody>
          <a:bodyPr wrap="square" lIns="0" tIns="0" rIns="0" bIns="0" anchor="ctr">
            <a:spAutoFit/>
          </a:bodyPr>
          <a:lstStyle/>
          <a:p>
            <a:pPr algn="ctr" defTabSz="912481">
              <a:lnSpc>
                <a:spcPct val="90000"/>
              </a:lnSpc>
              <a:defRPr/>
            </a:pPr>
            <a:r>
              <a:rPr lang="en-US" sz="2798" kern="0" spc="-100">
                <a:ln w="18415" cmpd="sng">
                  <a:noFill/>
                  <a:prstDash val="solid"/>
                </a:ln>
                <a:solidFill>
                  <a:srgbClr val="353535"/>
                </a:solidFill>
                <a:latin typeface="Segoe UI Light"/>
              </a:rPr>
              <a:t>2016 H1</a:t>
            </a:r>
          </a:p>
        </p:txBody>
      </p:sp>
      <p:sp>
        <p:nvSpPr>
          <p:cNvPr id="2" name="Title 1"/>
          <p:cNvSpPr>
            <a:spLocks noGrp="1"/>
          </p:cNvSpPr>
          <p:nvPr>
            <p:ph type="title"/>
          </p:nvPr>
        </p:nvSpPr>
        <p:spPr>
          <a:xfrm>
            <a:off x="204324" y="123671"/>
            <a:ext cx="11649230" cy="899027"/>
          </a:xfrm>
        </p:spPr>
        <p:txBody>
          <a:bodyPr>
            <a:normAutofit/>
          </a:bodyPr>
          <a:lstStyle/>
          <a:p>
            <a:r>
              <a:rPr lang="en-US" sz="5397"/>
              <a:t>Microsoft Dynamics GP Roadmap</a:t>
            </a:r>
          </a:p>
        </p:txBody>
      </p:sp>
      <p:sp>
        <p:nvSpPr>
          <p:cNvPr id="50" name="Rectangle 49"/>
          <p:cNvSpPr/>
          <p:nvPr/>
        </p:nvSpPr>
        <p:spPr bwMode="auto">
          <a:xfrm>
            <a:off x="4452364" y="1456301"/>
            <a:ext cx="1268316" cy="387542"/>
          </a:xfrm>
          <a:prstGeom prst="rect">
            <a:avLst/>
          </a:prstGeom>
          <a:noFill/>
        </p:spPr>
        <p:txBody>
          <a:bodyPr wrap="square" lIns="0" tIns="0" rIns="0" bIns="0" anchor="ctr">
            <a:spAutoFit/>
          </a:bodyPr>
          <a:lstStyle/>
          <a:p>
            <a:pPr algn="ctr" defTabSz="912481">
              <a:lnSpc>
                <a:spcPct val="90000"/>
              </a:lnSpc>
              <a:defRPr/>
            </a:pPr>
            <a:r>
              <a:rPr lang="en-US" sz="2798" kern="0" spc="-100">
                <a:ln w="18415" cmpd="sng">
                  <a:noFill/>
                  <a:prstDash val="solid"/>
                </a:ln>
                <a:solidFill>
                  <a:srgbClr val="353535"/>
                </a:solidFill>
                <a:latin typeface="Segoe UI Light"/>
              </a:rPr>
              <a:t>2017 </a:t>
            </a:r>
          </a:p>
        </p:txBody>
      </p:sp>
      <p:sp>
        <p:nvSpPr>
          <p:cNvPr id="55" name="Oval 54"/>
          <p:cNvSpPr/>
          <p:nvPr/>
        </p:nvSpPr>
        <p:spPr bwMode="auto">
          <a:xfrm>
            <a:off x="899966" y="1862083"/>
            <a:ext cx="370147" cy="407661"/>
          </a:xfrm>
          <a:prstGeom prst="ellipse">
            <a:avLst/>
          </a:prstGeom>
          <a:solidFill>
            <a:schemeClr val="tx2"/>
          </a:solidFill>
          <a:ln w="38100">
            <a:solidFill>
              <a:schemeClr val="bg1"/>
            </a:solidFill>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21713" tIns="60857" rIns="121713" bIns="60857" numCol="1" rtlCol="0" anchor="ctr" anchorCtr="0" compatLnSpc="1">
            <a:prstTxWarp prst="textNoShape">
              <a:avLst/>
            </a:prstTxWarp>
          </a:bodyPr>
          <a:lstStyle/>
          <a:p>
            <a:pPr algn="ctr" defTabSz="912219" fontAlgn="base">
              <a:spcBef>
                <a:spcPct val="0"/>
              </a:spcBef>
              <a:spcAft>
                <a:spcPct val="0"/>
              </a:spcAft>
              <a:defRPr/>
            </a:pPr>
            <a:endParaRPr lang="en-US" sz="2263">
              <a:solidFill>
                <a:srgbClr val="FFFFFF"/>
              </a:solidFill>
              <a:latin typeface="Segoe UI Light"/>
            </a:endParaRPr>
          </a:p>
        </p:txBody>
      </p:sp>
      <p:sp>
        <p:nvSpPr>
          <p:cNvPr id="72" name="Oval 71"/>
          <p:cNvSpPr/>
          <p:nvPr/>
        </p:nvSpPr>
        <p:spPr bwMode="auto">
          <a:xfrm>
            <a:off x="2954028" y="1862083"/>
            <a:ext cx="370147" cy="407661"/>
          </a:xfrm>
          <a:prstGeom prst="ellipse">
            <a:avLst/>
          </a:prstGeom>
          <a:solidFill>
            <a:schemeClr val="tx2"/>
          </a:solidFill>
          <a:ln w="38100">
            <a:solidFill>
              <a:schemeClr val="bg1"/>
            </a:solidFill>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21713" tIns="60857" rIns="121713" bIns="60857" numCol="1" rtlCol="0" anchor="ctr" anchorCtr="0" compatLnSpc="1">
            <a:prstTxWarp prst="textNoShape">
              <a:avLst/>
            </a:prstTxWarp>
          </a:bodyPr>
          <a:lstStyle/>
          <a:p>
            <a:pPr algn="ctr" defTabSz="912219" fontAlgn="base">
              <a:spcBef>
                <a:spcPct val="0"/>
              </a:spcBef>
              <a:spcAft>
                <a:spcPct val="0"/>
              </a:spcAft>
              <a:defRPr/>
            </a:pPr>
            <a:endParaRPr lang="en-US" sz="2263">
              <a:solidFill>
                <a:srgbClr val="FFFFFF"/>
              </a:solidFill>
              <a:latin typeface="Segoe UI Light"/>
            </a:endParaRPr>
          </a:p>
        </p:txBody>
      </p:sp>
      <p:sp>
        <p:nvSpPr>
          <p:cNvPr id="74" name="Oval 73"/>
          <p:cNvSpPr/>
          <p:nvPr/>
        </p:nvSpPr>
        <p:spPr bwMode="auto">
          <a:xfrm>
            <a:off x="4830153" y="1862083"/>
            <a:ext cx="370147" cy="407661"/>
          </a:xfrm>
          <a:prstGeom prst="ellipse">
            <a:avLst/>
          </a:prstGeom>
          <a:solidFill>
            <a:schemeClr val="tx2"/>
          </a:solidFill>
          <a:ln w="38100">
            <a:solidFill>
              <a:schemeClr val="bg1"/>
            </a:solidFill>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21713" tIns="60857" rIns="121713" bIns="60857" numCol="1" rtlCol="0" anchor="ctr" anchorCtr="0" compatLnSpc="1">
            <a:prstTxWarp prst="textNoShape">
              <a:avLst/>
            </a:prstTxWarp>
          </a:bodyPr>
          <a:lstStyle/>
          <a:p>
            <a:pPr algn="ctr" defTabSz="912219" fontAlgn="base">
              <a:spcBef>
                <a:spcPct val="0"/>
              </a:spcBef>
              <a:spcAft>
                <a:spcPct val="0"/>
              </a:spcAft>
              <a:defRPr/>
            </a:pPr>
            <a:endParaRPr lang="en-US" sz="2263">
              <a:solidFill>
                <a:srgbClr val="FFFFFF"/>
              </a:solidFill>
              <a:latin typeface="Segoe UI Light"/>
            </a:endParaRPr>
          </a:p>
        </p:txBody>
      </p:sp>
      <p:sp>
        <p:nvSpPr>
          <p:cNvPr id="75" name="Oval 74"/>
          <p:cNvSpPr/>
          <p:nvPr/>
        </p:nvSpPr>
        <p:spPr bwMode="auto">
          <a:xfrm>
            <a:off x="6953864" y="1862083"/>
            <a:ext cx="370147" cy="407661"/>
          </a:xfrm>
          <a:prstGeom prst="ellipse">
            <a:avLst/>
          </a:prstGeom>
          <a:solidFill>
            <a:schemeClr val="tx2"/>
          </a:solidFill>
          <a:ln w="38100">
            <a:solidFill>
              <a:schemeClr val="bg1"/>
            </a:solidFill>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21713" tIns="60857" rIns="121713" bIns="60857" numCol="1" rtlCol="0" anchor="ctr" anchorCtr="0" compatLnSpc="1">
            <a:prstTxWarp prst="textNoShape">
              <a:avLst/>
            </a:prstTxWarp>
          </a:bodyPr>
          <a:lstStyle/>
          <a:p>
            <a:pPr algn="ctr" defTabSz="912219" fontAlgn="base">
              <a:spcBef>
                <a:spcPct val="0"/>
              </a:spcBef>
              <a:spcAft>
                <a:spcPct val="0"/>
              </a:spcAft>
              <a:defRPr/>
            </a:pPr>
            <a:endParaRPr lang="en-US" sz="2263">
              <a:solidFill>
                <a:srgbClr val="FFFFFF"/>
              </a:solidFill>
              <a:latin typeface="Segoe UI Light"/>
            </a:endParaRPr>
          </a:p>
        </p:txBody>
      </p:sp>
      <p:cxnSp>
        <p:nvCxnSpPr>
          <p:cNvPr id="5" name="Straight Connector 4"/>
          <p:cNvCxnSpPr>
            <a:cxnSpLocks/>
          </p:cNvCxnSpPr>
          <p:nvPr/>
        </p:nvCxnSpPr>
        <p:spPr>
          <a:xfrm>
            <a:off x="-97437" y="2084746"/>
            <a:ext cx="12139978" cy="0"/>
          </a:xfrm>
          <a:prstGeom prst="line">
            <a:avLst/>
          </a:prstGeom>
          <a:ln>
            <a:solidFill>
              <a:schemeClr val="tx2"/>
            </a:solidFill>
            <a:headEnd type="none"/>
            <a:tailEnd type="none"/>
          </a:ln>
        </p:spPr>
        <p:style>
          <a:lnRef idx="1">
            <a:schemeClr val="accent1"/>
          </a:lnRef>
          <a:fillRef idx="0">
            <a:schemeClr val="accent1"/>
          </a:fillRef>
          <a:effectRef idx="0">
            <a:schemeClr val="accent1"/>
          </a:effectRef>
          <a:fontRef idx="minor">
            <a:schemeClr val="tx1"/>
          </a:fontRef>
        </p:style>
      </p:cxnSp>
      <p:sp>
        <p:nvSpPr>
          <p:cNvPr id="76" name="Oval 75"/>
          <p:cNvSpPr/>
          <p:nvPr/>
        </p:nvSpPr>
        <p:spPr bwMode="auto">
          <a:xfrm>
            <a:off x="10896397" y="1862083"/>
            <a:ext cx="370147" cy="407661"/>
          </a:xfrm>
          <a:prstGeom prst="ellipse">
            <a:avLst/>
          </a:prstGeom>
          <a:solidFill>
            <a:schemeClr val="tx2"/>
          </a:solidFill>
          <a:ln w="38100">
            <a:solidFill>
              <a:schemeClr val="bg1"/>
            </a:solidFill>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21713" tIns="60857" rIns="121713" bIns="60857" numCol="1" rtlCol="0" anchor="ctr" anchorCtr="0" compatLnSpc="1">
            <a:prstTxWarp prst="textNoShape">
              <a:avLst/>
            </a:prstTxWarp>
          </a:bodyPr>
          <a:lstStyle/>
          <a:p>
            <a:pPr algn="ctr" defTabSz="912219" fontAlgn="base">
              <a:spcBef>
                <a:spcPct val="0"/>
              </a:spcBef>
              <a:spcAft>
                <a:spcPct val="0"/>
              </a:spcAft>
              <a:defRPr/>
            </a:pPr>
            <a:r>
              <a:rPr lang="en-US" sz="2263">
                <a:solidFill>
                  <a:srgbClr val="FFFFFF"/>
                </a:solidFill>
                <a:latin typeface="Segoe UI Light"/>
              </a:rPr>
              <a:t>      </a:t>
            </a:r>
          </a:p>
        </p:txBody>
      </p:sp>
      <p:sp>
        <p:nvSpPr>
          <p:cNvPr id="94" name="TextBox 93"/>
          <p:cNvSpPr txBox="1"/>
          <p:nvPr/>
        </p:nvSpPr>
        <p:spPr bwMode="auto">
          <a:xfrm>
            <a:off x="2182807" y="3167997"/>
            <a:ext cx="1847166" cy="3405448"/>
          </a:xfrm>
          <a:prstGeom prst="rect">
            <a:avLst/>
          </a:prstGeom>
          <a:solidFill>
            <a:srgbClr val="00B0F0"/>
          </a:solidFill>
          <a:ln w="15875" cap="sq" cmpd="sng" algn="ctr">
            <a:noFill/>
            <a:prstDash val="solid"/>
            <a:headEnd type="none" w="med" len="med"/>
            <a:tailEnd type="none" w="med" len="med"/>
          </a:ln>
          <a:effectLst/>
          <a:sp3d>
            <a:bevelT w="82550"/>
          </a:sp3d>
        </p:spPr>
        <p:txBody>
          <a:bodyPr lIns="91292" tIns="182584" rIns="45646" bIns="0">
            <a:noAutofit/>
          </a:bodyPr>
          <a:lstStyle/>
          <a:p>
            <a:pPr defTabSz="912481">
              <a:lnSpc>
                <a:spcPct val="90000"/>
              </a:lnSpc>
              <a:spcBef>
                <a:spcPts val="1000"/>
              </a:spcBef>
              <a:buSzPct val="90000"/>
              <a:defRPr/>
            </a:pPr>
            <a:r>
              <a:rPr lang="en-GB" sz="1567">
                <a:solidFill>
                  <a:srgbClr val="FFFFFF"/>
                </a:solidFill>
                <a:latin typeface="Segoe UI Semilight"/>
              </a:rPr>
              <a:t>Power BI: OData 2.0</a:t>
            </a:r>
          </a:p>
          <a:p>
            <a:pPr defTabSz="912481">
              <a:lnSpc>
                <a:spcPct val="90000"/>
              </a:lnSpc>
              <a:spcBef>
                <a:spcPts val="1000"/>
              </a:spcBef>
              <a:buSzPct val="90000"/>
              <a:defRPr/>
            </a:pPr>
            <a:r>
              <a:rPr lang="en-GB" sz="1567">
                <a:solidFill>
                  <a:srgbClr val="FFFFFF"/>
                </a:solidFill>
                <a:latin typeface="Segoe UI Semilight"/>
              </a:rPr>
              <a:t>Home Page Refresh</a:t>
            </a:r>
          </a:p>
          <a:p>
            <a:pPr defTabSz="912481">
              <a:lnSpc>
                <a:spcPct val="90000"/>
              </a:lnSpc>
              <a:spcBef>
                <a:spcPts val="1000"/>
              </a:spcBef>
              <a:buSzPct val="90000"/>
              <a:defRPr/>
            </a:pPr>
            <a:r>
              <a:rPr lang="en-GB" sz="1567">
                <a:solidFill>
                  <a:srgbClr val="FFFFFF"/>
                </a:solidFill>
                <a:latin typeface="Segoe UI Semilight"/>
              </a:rPr>
              <a:t>Web Client Evolution</a:t>
            </a:r>
          </a:p>
          <a:p>
            <a:pPr defTabSz="912481">
              <a:lnSpc>
                <a:spcPct val="90000"/>
              </a:lnSpc>
              <a:spcBef>
                <a:spcPts val="1000"/>
              </a:spcBef>
              <a:buSzPct val="90000"/>
              <a:defRPr/>
            </a:pPr>
            <a:r>
              <a:rPr lang="en-GB" sz="1567">
                <a:solidFill>
                  <a:srgbClr val="FFFFFF"/>
                </a:solidFill>
                <a:latin typeface="Segoe UI Semilight"/>
              </a:rPr>
              <a:t>Top Features Requested by Customers</a:t>
            </a:r>
          </a:p>
        </p:txBody>
      </p:sp>
      <p:sp>
        <p:nvSpPr>
          <p:cNvPr id="96" name="TextBox 95"/>
          <p:cNvSpPr txBox="1"/>
          <p:nvPr/>
        </p:nvSpPr>
        <p:spPr bwMode="auto">
          <a:xfrm>
            <a:off x="171617" y="2554961"/>
            <a:ext cx="1856394" cy="591834"/>
          </a:xfrm>
          <a:prstGeom prst="rect">
            <a:avLst/>
          </a:prstGeom>
          <a:solidFill>
            <a:schemeClr val="bg2"/>
          </a:solidFill>
          <a:ln w="15875" cap="sq" cmpd="sng" algn="ctr">
            <a:noFill/>
            <a:prstDash val="solid"/>
            <a:headEnd type="none" w="med" len="med"/>
            <a:tailEnd type="none" w="med" len="med"/>
          </a:ln>
          <a:effectLst/>
          <a:sp3d>
            <a:bevelT w="82550"/>
          </a:sp3d>
        </p:spPr>
        <p:txBody>
          <a:bodyPr lIns="91292" tIns="60858" rIns="45646" bIns="121718" anchor="b">
            <a:noAutofit/>
          </a:bodyPr>
          <a:lstStyle>
            <a:defPPr>
              <a:defRPr lang="en-US"/>
            </a:defPPr>
            <a:lvl1pPr algn="ctr" defTabSz="685807">
              <a:lnSpc>
                <a:spcPct val="90000"/>
              </a:lnSpc>
              <a:spcBef>
                <a:spcPts val="1000"/>
              </a:spcBef>
              <a:buSzPct val="90000"/>
              <a:defRPr sz="1800" kern="0" spc="-75">
                <a:ln w="18415" cmpd="sng">
                  <a:noFill/>
                  <a:prstDash val="solid"/>
                </a:ln>
                <a:gradFill>
                  <a:gsLst>
                    <a:gs pos="0">
                      <a:schemeClr val="tx1">
                        <a:lumMod val="50000"/>
                        <a:lumOff val="50000"/>
                      </a:schemeClr>
                    </a:gs>
                    <a:gs pos="77000">
                      <a:schemeClr val="tx1">
                        <a:lumMod val="50000"/>
                        <a:lumOff val="50000"/>
                      </a:schemeClr>
                    </a:gs>
                  </a:gsLst>
                  <a:lin ang="16200000" scaled="1"/>
                </a:gradFill>
                <a:latin typeface="+mj-lt"/>
              </a:defRPr>
            </a:lvl1pPr>
          </a:lstStyle>
          <a:p>
            <a:pPr defTabSz="672168">
              <a:defRPr/>
            </a:pPr>
            <a:r>
              <a:rPr lang="en-US" sz="2398">
                <a:solidFill>
                  <a:srgbClr val="353535"/>
                </a:solidFill>
                <a:latin typeface="Segoe UI Light"/>
              </a:rPr>
              <a:t>GP 2016</a:t>
            </a:r>
          </a:p>
        </p:txBody>
      </p:sp>
      <p:sp>
        <p:nvSpPr>
          <p:cNvPr id="97" name="Oval 96"/>
          <p:cNvSpPr/>
          <p:nvPr/>
        </p:nvSpPr>
        <p:spPr bwMode="auto">
          <a:xfrm>
            <a:off x="8909187" y="1846428"/>
            <a:ext cx="370147" cy="407661"/>
          </a:xfrm>
          <a:prstGeom prst="ellipse">
            <a:avLst/>
          </a:prstGeom>
          <a:solidFill>
            <a:schemeClr val="tx2"/>
          </a:solidFill>
          <a:ln w="38100">
            <a:solidFill>
              <a:schemeClr val="bg1"/>
            </a:solidFill>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21713" tIns="60857" rIns="121713" bIns="60857" numCol="1" rtlCol="0" anchor="ctr" anchorCtr="0" compatLnSpc="1">
            <a:prstTxWarp prst="textNoShape">
              <a:avLst/>
            </a:prstTxWarp>
          </a:bodyPr>
          <a:lstStyle/>
          <a:p>
            <a:pPr algn="ctr" defTabSz="912219" fontAlgn="base">
              <a:spcBef>
                <a:spcPct val="0"/>
              </a:spcBef>
              <a:spcAft>
                <a:spcPct val="0"/>
              </a:spcAft>
              <a:defRPr/>
            </a:pPr>
            <a:endParaRPr lang="en-US" sz="2263">
              <a:solidFill>
                <a:srgbClr val="FFFFFF"/>
              </a:solidFill>
              <a:latin typeface="Segoe UI Light"/>
            </a:endParaRPr>
          </a:p>
        </p:txBody>
      </p:sp>
      <p:sp>
        <p:nvSpPr>
          <p:cNvPr id="98" name="Rectangle 97"/>
          <p:cNvSpPr/>
          <p:nvPr/>
        </p:nvSpPr>
        <p:spPr bwMode="auto">
          <a:xfrm>
            <a:off x="2429753" y="1468629"/>
            <a:ext cx="1268316" cy="387542"/>
          </a:xfrm>
          <a:prstGeom prst="rect">
            <a:avLst/>
          </a:prstGeom>
          <a:noFill/>
        </p:spPr>
        <p:txBody>
          <a:bodyPr wrap="square" lIns="0" tIns="0" rIns="0" bIns="0" anchor="ctr">
            <a:spAutoFit/>
          </a:bodyPr>
          <a:lstStyle/>
          <a:p>
            <a:pPr algn="ctr" defTabSz="912481">
              <a:lnSpc>
                <a:spcPct val="90000"/>
              </a:lnSpc>
              <a:defRPr/>
            </a:pPr>
            <a:r>
              <a:rPr lang="en-US" sz="2798" kern="0" spc="-100">
                <a:ln w="18415" cmpd="sng">
                  <a:noFill/>
                  <a:prstDash val="solid"/>
                </a:ln>
                <a:solidFill>
                  <a:srgbClr val="353535"/>
                </a:solidFill>
                <a:latin typeface="Segoe UI Light"/>
              </a:rPr>
              <a:t>2016 H2</a:t>
            </a:r>
          </a:p>
        </p:txBody>
      </p:sp>
      <p:sp>
        <p:nvSpPr>
          <p:cNvPr id="35" name="TextBox 34"/>
          <p:cNvSpPr txBox="1"/>
          <p:nvPr/>
        </p:nvSpPr>
        <p:spPr bwMode="auto">
          <a:xfrm>
            <a:off x="171589" y="3167997"/>
            <a:ext cx="1856395" cy="3405448"/>
          </a:xfrm>
          <a:prstGeom prst="rect">
            <a:avLst/>
          </a:prstGeom>
          <a:solidFill>
            <a:srgbClr val="00B0F0"/>
          </a:solidFill>
          <a:ln w="15875" cap="sq" cmpd="sng" algn="ctr">
            <a:noFill/>
            <a:prstDash val="solid"/>
            <a:headEnd type="none" w="med" len="med"/>
            <a:tailEnd type="none" w="med" len="med"/>
          </a:ln>
          <a:effectLst/>
          <a:sp3d>
            <a:bevelT w="82550"/>
          </a:sp3d>
        </p:spPr>
        <p:txBody>
          <a:bodyPr lIns="91292" tIns="182584" rIns="45646" bIns="0">
            <a:noAutofit/>
          </a:bodyPr>
          <a:lstStyle/>
          <a:p>
            <a:pPr defTabSz="912481">
              <a:lnSpc>
                <a:spcPct val="90000"/>
              </a:lnSpc>
              <a:spcBef>
                <a:spcPts val="1000"/>
              </a:spcBef>
              <a:buSzPct val="90000"/>
              <a:defRPr/>
            </a:pPr>
            <a:r>
              <a:rPr lang="en-GB" sz="1567">
                <a:solidFill>
                  <a:srgbClr val="FFFFFF"/>
                </a:solidFill>
                <a:latin typeface="Segoe UI Semilight"/>
              </a:rPr>
              <a:t>Enhanced user experience for Web Client</a:t>
            </a:r>
          </a:p>
          <a:p>
            <a:pPr defTabSz="912481">
              <a:lnSpc>
                <a:spcPct val="90000"/>
              </a:lnSpc>
              <a:spcBef>
                <a:spcPts val="1000"/>
              </a:spcBef>
              <a:buSzPct val="90000"/>
              <a:defRPr/>
            </a:pPr>
            <a:r>
              <a:rPr lang="en-GB" sz="1567">
                <a:solidFill>
                  <a:srgbClr val="FFFFFF"/>
                </a:solidFill>
                <a:latin typeface="Segoe UI Semilight"/>
              </a:rPr>
              <a:t>Multiple browser &amp; device support for Web Client</a:t>
            </a:r>
          </a:p>
          <a:p>
            <a:pPr defTabSz="912481">
              <a:lnSpc>
                <a:spcPct val="90000"/>
              </a:lnSpc>
              <a:spcBef>
                <a:spcPts val="1000"/>
              </a:spcBef>
              <a:buSzPct val="90000"/>
              <a:defRPr/>
            </a:pPr>
            <a:r>
              <a:rPr lang="en-GB" sz="1567">
                <a:solidFill>
                  <a:srgbClr val="FFFFFF"/>
                </a:solidFill>
                <a:latin typeface="Segoe UI Semilight"/>
              </a:rPr>
              <a:t>Workflow 3.0</a:t>
            </a:r>
          </a:p>
          <a:p>
            <a:pPr defTabSz="912481">
              <a:lnSpc>
                <a:spcPct val="90000"/>
              </a:lnSpc>
              <a:spcBef>
                <a:spcPts val="1000"/>
              </a:spcBef>
              <a:buSzPct val="90000"/>
              <a:defRPr/>
            </a:pPr>
            <a:r>
              <a:rPr lang="en-GB" sz="1567">
                <a:solidFill>
                  <a:srgbClr val="FFFFFF"/>
                </a:solidFill>
                <a:latin typeface="Segoe UI Semilight"/>
              </a:rPr>
              <a:t>PowerBI: Odata 1.0</a:t>
            </a:r>
          </a:p>
          <a:p>
            <a:pPr defTabSz="912481">
              <a:lnSpc>
                <a:spcPct val="90000"/>
              </a:lnSpc>
              <a:spcBef>
                <a:spcPts val="1000"/>
              </a:spcBef>
              <a:buSzPct val="90000"/>
              <a:defRPr/>
            </a:pPr>
            <a:r>
              <a:rPr lang="en-GB" sz="1567">
                <a:solidFill>
                  <a:srgbClr val="FFFFFF"/>
                </a:solidFill>
                <a:latin typeface="Segoe UI Semilight"/>
              </a:rPr>
              <a:t>Top feature requests</a:t>
            </a:r>
          </a:p>
          <a:p>
            <a:pPr defTabSz="912481">
              <a:lnSpc>
                <a:spcPct val="90000"/>
              </a:lnSpc>
              <a:spcBef>
                <a:spcPts val="1000"/>
              </a:spcBef>
              <a:buSzPct val="90000"/>
              <a:defRPr/>
            </a:pPr>
            <a:endParaRPr lang="en-GB" sz="1567">
              <a:solidFill>
                <a:srgbClr val="FFFFFF"/>
              </a:solidFill>
              <a:latin typeface="Segoe UI Semilight"/>
            </a:endParaRPr>
          </a:p>
        </p:txBody>
      </p:sp>
      <p:sp>
        <p:nvSpPr>
          <p:cNvPr id="33" name="TextBox 32"/>
          <p:cNvSpPr txBox="1"/>
          <p:nvPr/>
        </p:nvSpPr>
        <p:spPr bwMode="auto">
          <a:xfrm>
            <a:off x="2173578" y="2554961"/>
            <a:ext cx="1856394" cy="591834"/>
          </a:xfrm>
          <a:prstGeom prst="rect">
            <a:avLst/>
          </a:prstGeom>
          <a:solidFill>
            <a:schemeClr val="bg2"/>
          </a:solidFill>
          <a:ln w="15875" cap="sq" cmpd="sng" algn="ctr">
            <a:noFill/>
            <a:prstDash val="solid"/>
            <a:headEnd type="none" w="med" len="med"/>
            <a:tailEnd type="none" w="med" len="med"/>
          </a:ln>
          <a:effectLst/>
          <a:sp3d>
            <a:bevelT w="82550"/>
          </a:sp3d>
        </p:spPr>
        <p:txBody>
          <a:bodyPr lIns="91292" tIns="60858" rIns="45646" bIns="121718" anchor="b">
            <a:noAutofit/>
          </a:bodyPr>
          <a:lstStyle>
            <a:defPPr>
              <a:defRPr lang="en-US"/>
            </a:defPPr>
            <a:lvl1pPr algn="ctr" defTabSz="685807">
              <a:lnSpc>
                <a:spcPct val="90000"/>
              </a:lnSpc>
              <a:spcBef>
                <a:spcPts val="1000"/>
              </a:spcBef>
              <a:buSzPct val="90000"/>
              <a:defRPr sz="1800" kern="0" spc="-75">
                <a:ln w="18415" cmpd="sng">
                  <a:noFill/>
                  <a:prstDash val="solid"/>
                </a:ln>
                <a:gradFill>
                  <a:gsLst>
                    <a:gs pos="0">
                      <a:schemeClr val="tx1">
                        <a:lumMod val="50000"/>
                        <a:lumOff val="50000"/>
                      </a:schemeClr>
                    </a:gs>
                    <a:gs pos="77000">
                      <a:schemeClr val="tx1">
                        <a:lumMod val="50000"/>
                        <a:lumOff val="50000"/>
                      </a:schemeClr>
                    </a:gs>
                  </a:gsLst>
                  <a:lin ang="16200000" scaled="1"/>
                </a:gradFill>
                <a:latin typeface="+mj-lt"/>
              </a:defRPr>
            </a:lvl1pPr>
          </a:lstStyle>
          <a:p>
            <a:pPr defTabSz="672168">
              <a:defRPr/>
            </a:pPr>
            <a:r>
              <a:rPr lang="en-US" sz="2353">
                <a:solidFill>
                  <a:srgbClr val="353535"/>
                </a:solidFill>
                <a:latin typeface="Segoe UI Light"/>
              </a:rPr>
              <a:t>GP 2016 R2</a:t>
            </a:r>
          </a:p>
        </p:txBody>
      </p:sp>
      <p:sp>
        <p:nvSpPr>
          <p:cNvPr id="37" name="TextBox 36"/>
          <p:cNvSpPr txBox="1"/>
          <p:nvPr/>
        </p:nvSpPr>
        <p:spPr bwMode="auto">
          <a:xfrm>
            <a:off x="4200452" y="3173407"/>
            <a:ext cx="1855364" cy="3405448"/>
          </a:xfrm>
          <a:prstGeom prst="rect">
            <a:avLst/>
          </a:prstGeom>
          <a:solidFill>
            <a:srgbClr val="00B0F0"/>
          </a:solidFill>
          <a:ln w="15875" cap="sq" cmpd="sng" algn="ctr">
            <a:noFill/>
            <a:prstDash val="solid"/>
            <a:headEnd type="none" w="med" len="med"/>
            <a:tailEnd type="none" w="med" len="med"/>
          </a:ln>
          <a:effectLst/>
          <a:sp3d>
            <a:bevelT w="82550"/>
          </a:sp3d>
        </p:spPr>
        <p:txBody>
          <a:bodyPr lIns="91292" tIns="182584" rIns="45646" bIns="0">
            <a:noAutofit/>
          </a:bodyPr>
          <a:lstStyle/>
          <a:p>
            <a:pPr defTabSz="912481">
              <a:lnSpc>
                <a:spcPct val="90000"/>
              </a:lnSpc>
              <a:spcBef>
                <a:spcPts val="1000"/>
              </a:spcBef>
              <a:buSzPct val="90000"/>
              <a:defRPr/>
            </a:pPr>
            <a:r>
              <a:rPr lang="en-GB" sz="1567">
                <a:solidFill>
                  <a:srgbClr val="FFFFFF"/>
                </a:solidFill>
                <a:latin typeface="Segoe UI Semilight"/>
              </a:rPr>
              <a:t>Workflow 4.0</a:t>
            </a:r>
          </a:p>
          <a:p>
            <a:pPr defTabSz="912481">
              <a:lnSpc>
                <a:spcPct val="90000"/>
              </a:lnSpc>
              <a:spcBef>
                <a:spcPts val="1000"/>
              </a:spcBef>
              <a:buSzPct val="90000"/>
              <a:defRPr/>
            </a:pPr>
            <a:r>
              <a:rPr lang="en-GB" sz="1567">
                <a:solidFill>
                  <a:srgbClr val="FFFFFF"/>
                </a:solidFill>
                <a:latin typeface="Segoe UI Semilight"/>
              </a:rPr>
              <a:t>Doc Attach</a:t>
            </a:r>
          </a:p>
          <a:p>
            <a:pPr defTabSz="912481">
              <a:lnSpc>
                <a:spcPct val="90000"/>
              </a:lnSpc>
              <a:spcBef>
                <a:spcPts val="1000"/>
              </a:spcBef>
              <a:buSzPct val="90000"/>
              <a:defRPr/>
            </a:pPr>
            <a:r>
              <a:rPr lang="en-GB" sz="1567">
                <a:solidFill>
                  <a:srgbClr val="FFFFFF"/>
                </a:solidFill>
                <a:latin typeface="Segoe UI Semilight"/>
              </a:rPr>
              <a:t>Fin/HR Optimization</a:t>
            </a:r>
          </a:p>
          <a:p>
            <a:pPr defTabSz="912481">
              <a:lnSpc>
                <a:spcPct val="90000"/>
              </a:lnSpc>
              <a:spcBef>
                <a:spcPts val="1000"/>
              </a:spcBef>
              <a:buSzPct val="90000"/>
              <a:defRPr/>
            </a:pPr>
            <a:r>
              <a:rPr lang="en-GB" sz="1567">
                <a:solidFill>
                  <a:srgbClr val="FFFFFF"/>
                </a:solidFill>
                <a:latin typeface="Segoe UI Semilight"/>
              </a:rPr>
              <a:t>Power Suite</a:t>
            </a:r>
          </a:p>
          <a:p>
            <a:pPr defTabSz="912481">
              <a:lnSpc>
                <a:spcPct val="90000"/>
              </a:lnSpc>
              <a:spcBef>
                <a:spcPts val="1000"/>
              </a:spcBef>
              <a:buSzPct val="90000"/>
              <a:defRPr/>
            </a:pPr>
            <a:r>
              <a:rPr lang="en-GB" sz="1567">
                <a:solidFill>
                  <a:srgbClr val="FFFFFF"/>
                </a:solidFill>
                <a:latin typeface="Segoe UI Semilight"/>
              </a:rPr>
              <a:t>Top feature requests</a:t>
            </a:r>
          </a:p>
          <a:p>
            <a:pPr defTabSz="912481">
              <a:lnSpc>
                <a:spcPct val="90000"/>
              </a:lnSpc>
              <a:spcBef>
                <a:spcPts val="1000"/>
              </a:spcBef>
              <a:buSzPct val="90000"/>
              <a:defRPr/>
            </a:pPr>
            <a:endParaRPr lang="en-US" sz="1567" kern="0">
              <a:gradFill>
                <a:gsLst>
                  <a:gs pos="0">
                    <a:srgbClr val="FFFFFF"/>
                  </a:gs>
                  <a:gs pos="86000">
                    <a:srgbClr val="FFFFFF"/>
                  </a:gs>
                </a:gsLst>
                <a:lin ang="5400000" scaled="0"/>
              </a:gradFill>
              <a:latin typeface="Segoe UI Semilight"/>
            </a:endParaRPr>
          </a:p>
        </p:txBody>
      </p:sp>
      <p:sp>
        <p:nvSpPr>
          <p:cNvPr id="38" name="TextBox 37"/>
          <p:cNvSpPr txBox="1"/>
          <p:nvPr/>
        </p:nvSpPr>
        <p:spPr bwMode="auto">
          <a:xfrm>
            <a:off x="4195240" y="2550650"/>
            <a:ext cx="1856394" cy="591834"/>
          </a:xfrm>
          <a:prstGeom prst="rect">
            <a:avLst/>
          </a:prstGeom>
          <a:solidFill>
            <a:schemeClr val="bg2"/>
          </a:solidFill>
          <a:ln w="15875" cap="sq" cmpd="sng" algn="ctr">
            <a:noFill/>
            <a:prstDash val="solid"/>
            <a:headEnd type="none" w="med" len="med"/>
            <a:tailEnd type="none" w="med" len="med"/>
          </a:ln>
          <a:effectLst/>
          <a:sp3d>
            <a:bevelT w="82550"/>
          </a:sp3d>
        </p:spPr>
        <p:txBody>
          <a:bodyPr lIns="91292" tIns="60858" rIns="45646" bIns="121718" anchor="b">
            <a:noAutofit/>
          </a:bodyPr>
          <a:lstStyle>
            <a:defPPr>
              <a:defRPr lang="en-US"/>
            </a:defPPr>
            <a:lvl1pPr algn="ctr" defTabSz="685807">
              <a:lnSpc>
                <a:spcPct val="90000"/>
              </a:lnSpc>
              <a:spcBef>
                <a:spcPts val="1000"/>
              </a:spcBef>
              <a:buSzPct val="90000"/>
              <a:defRPr sz="1800" kern="0" spc="-75">
                <a:ln w="18415" cmpd="sng">
                  <a:noFill/>
                  <a:prstDash val="solid"/>
                </a:ln>
                <a:gradFill>
                  <a:gsLst>
                    <a:gs pos="0">
                      <a:schemeClr val="tx1">
                        <a:lumMod val="50000"/>
                        <a:lumOff val="50000"/>
                      </a:schemeClr>
                    </a:gs>
                    <a:gs pos="77000">
                      <a:schemeClr val="tx1">
                        <a:lumMod val="50000"/>
                        <a:lumOff val="50000"/>
                      </a:schemeClr>
                    </a:gs>
                  </a:gsLst>
                  <a:lin ang="16200000" scaled="1"/>
                </a:gradFill>
                <a:latin typeface="+mj-lt"/>
              </a:defRPr>
            </a:lvl1pPr>
          </a:lstStyle>
          <a:p>
            <a:pPr defTabSz="672168">
              <a:defRPr/>
            </a:pPr>
            <a:r>
              <a:rPr lang="en-US" sz="2353">
                <a:solidFill>
                  <a:srgbClr val="353535"/>
                </a:solidFill>
                <a:latin typeface="Segoe UI Light"/>
              </a:rPr>
              <a:t>GP 2018</a:t>
            </a:r>
          </a:p>
        </p:txBody>
      </p:sp>
      <p:sp>
        <p:nvSpPr>
          <p:cNvPr id="39" name="TextBox 38"/>
          <p:cNvSpPr txBox="1"/>
          <p:nvPr/>
        </p:nvSpPr>
        <p:spPr bwMode="auto">
          <a:xfrm>
            <a:off x="8198150" y="3164008"/>
            <a:ext cx="1833170" cy="3405449"/>
          </a:xfrm>
          <a:prstGeom prst="rect">
            <a:avLst/>
          </a:prstGeom>
          <a:solidFill>
            <a:srgbClr val="00B0F0"/>
          </a:solidFill>
          <a:ln w="15875" cap="sq" cmpd="sng" algn="ctr">
            <a:noFill/>
            <a:prstDash val="solid"/>
            <a:headEnd type="none" w="med" len="med"/>
            <a:tailEnd type="none" w="med" len="med"/>
          </a:ln>
          <a:effectLst/>
          <a:sp3d>
            <a:bevelT w="82550"/>
          </a:sp3d>
        </p:spPr>
        <p:txBody>
          <a:bodyPr lIns="91292" tIns="182584" rIns="45646" bIns="0">
            <a:noAutofit/>
          </a:bodyPr>
          <a:lstStyle/>
          <a:p>
            <a:pPr defTabSz="912481">
              <a:lnSpc>
                <a:spcPct val="90000"/>
              </a:lnSpc>
              <a:spcBef>
                <a:spcPts val="1000"/>
              </a:spcBef>
              <a:buSzPct val="90000"/>
              <a:defRPr/>
            </a:pPr>
            <a:r>
              <a:rPr lang="en-GB" sz="1567">
                <a:solidFill>
                  <a:srgbClr val="FFFFFF"/>
                </a:solidFill>
                <a:latin typeface="Segoe UI Semilight"/>
              </a:rPr>
              <a:t>Ongoing Development</a:t>
            </a:r>
          </a:p>
          <a:p>
            <a:pPr defTabSz="912481">
              <a:lnSpc>
                <a:spcPct val="90000"/>
              </a:lnSpc>
              <a:spcBef>
                <a:spcPts val="1000"/>
              </a:spcBef>
              <a:buSzPct val="90000"/>
              <a:defRPr/>
            </a:pPr>
            <a:r>
              <a:rPr lang="en-GB" sz="1567">
                <a:solidFill>
                  <a:srgbClr val="FFFFFF"/>
                </a:solidFill>
                <a:latin typeface="Segoe UI Semilight"/>
              </a:rPr>
              <a:t>Intelligent Edge Enhancements</a:t>
            </a:r>
          </a:p>
          <a:p>
            <a:pPr defTabSz="912481">
              <a:lnSpc>
                <a:spcPct val="90000"/>
              </a:lnSpc>
              <a:spcBef>
                <a:spcPts val="1000"/>
              </a:spcBef>
              <a:buSzPct val="90000"/>
              <a:defRPr/>
            </a:pPr>
            <a:r>
              <a:rPr lang="en-GB" sz="1567">
                <a:solidFill>
                  <a:srgbClr val="FFFFFF"/>
                </a:solidFill>
                <a:latin typeface="Segoe UI Semilight"/>
              </a:rPr>
              <a:t>Top features requested by customers &amp; community</a:t>
            </a:r>
          </a:p>
          <a:p>
            <a:pPr defTabSz="912481">
              <a:lnSpc>
                <a:spcPct val="90000"/>
              </a:lnSpc>
              <a:spcBef>
                <a:spcPts val="1000"/>
              </a:spcBef>
              <a:buSzPct val="90000"/>
              <a:defRPr/>
            </a:pPr>
            <a:endParaRPr lang="en-US" sz="1567" kern="0">
              <a:gradFill>
                <a:gsLst>
                  <a:gs pos="0">
                    <a:srgbClr val="FFFFFF"/>
                  </a:gs>
                  <a:gs pos="86000">
                    <a:srgbClr val="FFFFFF"/>
                  </a:gs>
                </a:gsLst>
                <a:lin ang="5400000" scaled="0"/>
              </a:gradFill>
              <a:latin typeface="Segoe UI Semilight"/>
            </a:endParaRPr>
          </a:p>
        </p:txBody>
      </p:sp>
      <p:sp>
        <p:nvSpPr>
          <p:cNvPr id="40" name="TextBox 39"/>
          <p:cNvSpPr txBox="1"/>
          <p:nvPr/>
        </p:nvSpPr>
        <p:spPr bwMode="auto">
          <a:xfrm>
            <a:off x="8198150" y="2545495"/>
            <a:ext cx="1833170" cy="591835"/>
          </a:xfrm>
          <a:prstGeom prst="rect">
            <a:avLst/>
          </a:prstGeom>
          <a:solidFill>
            <a:schemeClr val="bg2"/>
          </a:solidFill>
          <a:ln w="15875" cap="sq" cmpd="sng" algn="ctr">
            <a:noFill/>
            <a:prstDash val="solid"/>
            <a:headEnd type="none" w="med" len="med"/>
            <a:tailEnd type="none" w="med" len="med"/>
          </a:ln>
          <a:effectLst/>
          <a:sp3d>
            <a:bevelT w="82550"/>
          </a:sp3d>
        </p:spPr>
        <p:txBody>
          <a:bodyPr lIns="91292" tIns="60858" rIns="45646" bIns="121718" anchor="b">
            <a:noAutofit/>
          </a:bodyPr>
          <a:lstStyle>
            <a:defPPr>
              <a:defRPr lang="en-US"/>
            </a:defPPr>
            <a:lvl1pPr algn="ctr" defTabSz="685807">
              <a:lnSpc>
                <a:spcPct val="90000"/>
              </a:lnSpc>
              <a:spcBef>
                <a:spcPts val="1000"/>
              </a:spcBef>
              <a:buSzPct val="90000"/>
              <a:defRPr sz="1800" kern="0" spc="-75">
                <a:ln w="18415" cmpd="sng">
                  <a:noFill/>
                  <a:prstDash val="solid"/>
                </a:ln>
                <a:gradFill>
                  <a:gsLst>
                    <a:gs pos="0">
                      <a:schemeClr val="tx1">
                        <a:lumMod val="50000"/>
                        <a:lumOff val="50000"/>
                      </a:schemeClr>
                    </a:gs>
                    <a:gs pos="77000">
                      <a:schemeClr val="tx1">
                        <a:lumMod val="50000"/>
                        <a:lumOff val="50000"/>
                      </a:schemeClr>
                    </a:gs>
                  </a:gsLst>
                  <a:lin ang="16200000" scaled="1"/>
                </a:gradFill>
                <a:latin typeface="+mj-lt"/>
              </a:defRPr>
            </a:lvl1pPr>
          </a:lstStyle>
          <a:p>
            <a:pPr defTabSz="672168">
              <a:defRPr/>
            </a:pPr>
            <a:r>
              <a:rPr lang="en-US" sz="2353">
                <a:solidFill>
                  <a:srgbClr val="353535"/>
                </a:solidFill>
                <a:latin typeface="Segoe UI Light"/>
              </a:rPr>
              <a:t>GP ‘Next’</a:t>
            </a:r>
          </a:p>
        </p:txBody>
      </p:sp>
      <p:sp>
        <p:nvSpPr>
          <p:cNvPr id="41" name="Rectangle 40"/>
          <p:cNvSpPr/>
          <p:nvPr/>
        </p:nvSpPr>
        <p:spPr bwMode="auto">
          <a:xfrm>
            <a:off x="6335517" y="1445044"/>
            <a:ext cx="1469730" cy="387542"/>
          </a:xfrm>
          <a:prstGeom prst="rect">
            <a:avLst/>
          </a:prstGeom>
          <a:noFill/>
        </p:spPr>
        <p:txBody>
          <a:bodyPr wrap="square" lIns="0" tIns="0" rIns="0" bIns="0" anchor="ctr">
            <a:spAutoFit/>
          </a:bodyPr>
          <a:lstStyle/>
          <a:p>
            <a:pPr algn="ctr" defTabSz="912481">
              <a:lnSpc>
                <a:spcPct val="90000"/>
              </a:lnSpc>
              <a:defRPr/>
            </a:pPr>
            <a:r>
              <a:rPr lang="en-US" sz="2798" kern="0" spc="-100">
                <a:ln w="18415" cmpd="sng">
                  <a:noFill/>
                  <a:prstDash val="solid"/>
                </a:ln>
                <a:solidFill>
                  <a:srgbClr val="353535"/>
                </a:solidFill>
                <a:latin typeface="Segoe UI Light"/>
              </a:rPr>
              <a:t>  2018 </a:t>
            </a:r>
          </a:p>
        </p:txBody>
      </p:sp>
      <p:sp>
        <p:nvSpPr>
          <p:cNvPr id="34" name="Rectangle 33"/>
          <p:cNvSpPr/>
          <p:nvPr/>
        </p:nvSpPr>
        <p:spPr bwMode="auto">
          <a:xfrm>
            <a:off x="8372664" y="1456103"/>
            <a:ext cx="1469730" cy="387542"/>
          </a:xfrm>
          <a:prstGeom prst="rect">
            <a:avLst/>
          </a:prstGeom>
          <a:noFill/>
        </p:spPr>
        <p:txBody>
          <a:bodyPr wrap="square" lIns="0" tIns="0" rIns="0" bIns="0" anchor="ctr">
            <a:spAutoFit/>
          </a:bodyPr>
          <a:lstStyle/>
          <a:p>
            <a:pPr algn="ctr" defTabSz="912481">
              <a:lnSpc>
                <a:spcPct val="90000"/>
              </a:lnSpc>
              <a:defRPr/>
            </a:pPr>
            <a:r>
              <a:rPr lang="en-US" sz="2798" kern="0" spc="-100">
                <a:ln w="18415" cmpd="sng">
                  <a:noFill/>
                  <a:prstDash val="solid"/>
                </a:ln>
                <a:solidFill>
                  <a:srgbClr val="353535"/>
                </a:solidFill>
                <a:latin typeface="Segoe UI Light"/>
              </a:rPr>
              <a:t>  2019 </a:t>
            </a:r>
          </a:p>
        </p:txBody>
      </p:sp>
      <p:sp>
        <p:nvSpPr>
          <p:cNvPr id="42" name="TextBox 41"/>
          <p:cNvSpPr txBox="1"/>
          <p:nvPr/>
        </p:nvSpPr>
        <p:spPr bwMode="auto">
          <a:xfrm>
            <a:off x="10163988" y="3164008"/>
            <a:ext cx="1856395" cy="3378932"/>
          </a:xfrm>
          <a:prstGeom prst="rect">
            <a:avLst/>
          </a:prstGeom>
          <a:solidFill>
            <a:srgbClr val="00B0F0"/>
          </a:solidFill>
          <a:ln w="15875" cap="sq" cmpd="sng" algn="ctr">
            <a:noFill/>
            <a:prstDash val="solid"/>
            <a:headEnd type="none" w="med" len="med"/>
            <a:tailEnd type="none" w="med" len="med"/>
          </a:ln>
          <a:effectLst/>
          <a:sp3d>
            <a:bevelT w="82550"/>
          </a:sp3d>
        </p:spPr>
        <p:txBody>
          <a:bodyPr lIns="91292" tIns="182584" rIns="45646" bIns="0">
            <a:noAutofit/>
          </a:bodyPr>
          <a:lstStyle/>
          <a:p>
            <a:pPr defTabSz="912481">
              <a:lnSpc>
                <a:spcPct val="90000"/>
              </a:lnSpc>
              <a:spcBef>
                <a:spcPts val="1000"/>
              </a:spcBef>
              <a:buSzPct val="90000"/>
              <a:defRPr/>
            </a:pPr>
            <a:r>
              <a:rPr lang="en-GB" sz="1567">
                <a:solidFill>
                  <a:srgbClr val="FFFFFF"/>
                </a:solidFill>
                <a:latin typeface="Segoe UI Semilight"/>
              </a:rPr>
              <a:t>Ongoing Development</a:t>
            </a:r>
          </a:p>
          <a:p>
            <a:pPr defTabSz="912481">
              <a:lnSpc>
                <a:spcPct val="90000"/>
              </a:lnSpc>
              <a:spcBef>
                <a:spcPts val="1000"/>
              </a:spcBef>
              <a:buSzPct val="90000"/>
              <a:defRPr/>
            </a:pPr>
            <a:r>
              <a:rPr lang="en-GB" sz="1567">
                <a:solidFill>
                  <a:srgbClr val="FFFFFF"/>
                </a:solidFill>
                <a:latin typeface="Segoe UI Semilight"/>
              </a:rPr>
              <a:t>Intelligent Edge Enhancements</a:t>
            </a:r>
          </a:p>
          <a:p>
            <a:pPr defTabSz="912481">
              <a:lnSpc>
                <a:spcPct val="90000"/>
              </a:lnSpc>
              <a:spcBef>
                <a:spcPts val="1000"/>
              </a:spcBef>
              <a:buSzPct val="90000"/>
              <a:defRPr/>
            </a:pPr>
            <a:r>
              <a:rPr lang="en-GB" sz="1567">
                <a:solidFill>
                  <a:srgbClr val="FFFFFF"/>
                </a:solidFill>
                <a:latin typeface="Segoe UI Semilight"/>
              </a:rPr>
              <a:t>Top features requested by customers &amp; community</a:t>
            </a:r>
          </a:p>
          <a:p>
            <a:pPr defTabSz="912481">
              <a:lnSpc>
                <a:spcPct val="90000"/>
              </a:lnSpc>
              <a:spcBef>
                <a:spcPts val="1000"/>
              </a:spcBef>
              <a:buSzPct val="90000"/>
              <a:defRPr/>
            </a:pPr>
            <a:endParaRPr lang="en-GB" sz="1567">
              <a:solidFill>
                <a:srgbClr val="FFFFFF"/>
              </a:solidFill>
              <a:latin typeface="Segoe UI Semilight"/>
            </a:endParaRPr>
          </a:p>
          <a:p>
            <a:pPr defTabSz="912481">
              <a:lnSpc>
                <a:spcPct val="90000"/>
              </a:lnSpc>
              <a:spcBef>
                <a:spcPts val="1000"/>
              </a:spcBef>
              <a:buSzPct val="90000"/>
              <a:defRPr/>
            </a:pPr>
            <a:endParaRPr lang="en-GB" sz="1567">
              <a:solidFill>
                <a:srgbClr val="FFFFFF"/>
              </a:solidFill>
              <a:latin typeface="Segoe UI Semilight"/>
            </a:endParaRPr>
          </a:p>
          <a:p>
            <a:pPr defTabSz="912481">
              <a:lnSpc>
                <a:spcPct val="90000"/>
              </a:lnSpc>
              <a:spcBef>
                <a:spcPts val="1000"/>
              </a:spcBef>
              <a:buSzPct val="90000"/>
              <a:defRPr/>
            </a:pPr>
            <a:endParaRPr lang="en-US" sz="1567" kern="0">
              <a:gradFill>
                <a:gsLst>
                  <a:gs pos="0">
                    <a:srgbClr val="FFFFFF"/>
                  </a:gs>
                  <a:gs pos="86000">
                    <a:srgbClr val="FFFFFF"/>
                  </a:gs>
                </a:gsLst>
                <a:lin ang="5400000" scaled="0"/>
              </a:gradFill>
              <a:latin typeface="Segoe UI Semilight"/>
            </a:endParaRPr>
          </a:p>
        </p:txBody>
      </p:sp>
      <p:sp>
        <p:nvSpPr>
          <p:cNvPr id="43" name="TextBox 42"/>
          <p:cNvSpPr txBox="1"/>
          <p:nvPr/>
        </p:nvSpPr>
        <p:spPr bwMode="auto">
          <a:xfrm>
            <a:off x="10163988" y="2542040"/>
            <a:ext cx="1856395" cy="591834"/>
          </a:xfrm>
          <a:prstGeom prst="rect">
            <a:avLst/>
          </a:prstGeom>
          <a:solidFill>
            <a:schemeClr val="bg2"/>
          </a:solidFill>
          <a:ln w="15875" cap="sq" cmpd="sng" algn="ctr">
            <a:noFill/>
            <a:prstDash val="solid"/>
            <a:headEnd type="none" w="med" len="med"/>
            <a:tailEnd type="none" w="med" len="med"/>
          </a:ln>
          <a:effectLst/>
          <a:sp3d>
            <a:bevelT w="82550"/>
          </a:sp3d>
        </p:spPr>
        <p:txBody>
          <a:bodyPr lIns="91292" tIns="60858" rIns="45646" bIns="121718" anchor="b">
            <a:noAutofit/>
          </a:bodyPr>
          <a:lstStyle>
            <a:defPPr>
              <a:defRPr lang="en-US"/>
            </a:defPPr>
            <a:lvl1pPr algn="ctr" defTabSz="685807">
              <a:lnSpc>
                <a:spcPct val="90000"/>
              </a:lnSpc>
              <a:spcBef>
                <a:spcPts val="1000"/>
              </a:spcBef>
              <a:buSzPct val="90000"/>
              <a:defRPr sz="1800" kern="0" spc="-75">
                <a:ln w="18415" cmpd="sng">
                  <a:noFill/>
                  <a:prstDash val="solid"/>
                </a:ln>
                <a:gradFill>
                  <a:gsLst>
                    <a:gs pos="0">
                      <a:schemeClr val="tx1">
                        <a:lumMod val="50000"/>
                        <a:lumOff val="50000"/>
                      </a:schemeClr>
                    </a:gs>
                    <a:gs pos="77000">
                      <a:schemeClr val="tx1">
                        <a:lumMod val="50000"/>
                        <a:lumOff val="50000"/>
                      </a:schemeClr>
                    </a:gs>
                  </a:gsLst>
                  <a:lin ang="16200000" scaled="1"/>
                </a:gradFill>
                <a:latin typeface="+mj-lt"/>
              </a:defRPr>
            </a:lvl1pPr>
          </a:lstStyle>
          <a:p>
            <a:pPr defTabSz="672168">
              <a:defRPr/>
            </a:pPr>
            <a:r>
              <a:rPr lang="en-US" sz="2353">
                <a:solidFill>
                  <a:srgbClr val="353535"/>
                </a:solidFill>
                <a:latin typeface="Segoe UI Light"/>
              </a:rPr>
              <a:t>GP ‘Next’</a:t>
            </a:r>
          </a:p>
        </p:txBody>
      </p:sp>
      <p:sp>
        <p:nvSpPr>
          <p:cNvPr id="29" name="Rectangle 28">
            <a:extLst>
              <a:ext uri="{FF2B5EF4-FFF2-40B4-BE49-F238E27FC236}">
                <a16:creationId xmlns:a16="http://schemas.microsoft.com/office/drawing/2014/main" id="{80D562B9-12F6-43EC-96C3-05A8F5A7979F}"/>
              </a:ext>
            </a:extLst>
          </p:cNvPr>
          <p:cNvSpPr/>
          <p:nvPr/>
        </p:nvSpPr>
        <p:spPr bwMode="auto">
          <a:xfrm>
            <a:off x="10307383" y="1456103"/>
            <a:ext cx="1469730" cy="387542"/>
          </a:xfrm>
          <a:prstGeom prst="rect">
            <a:avLst/>
          </a:prstGeom>
          <a:noFill/>
        </p:spPr>
        <p:txBody>
          <a:bodyPr wrap="square" lIns="0" tIns="0" rIns="0" bIns="0" anchor="ctr">
            <a:spAutoFit/>
          </a:bodyPr>
          <a:lstStyle/>
          <a:p>
            <a:pPr algn="ctr" defTabSz="912481">
              <a:lnSpc>
                <a:spcPct val="90000"/>
              </a:lnSpc>
              <a:defRPr/>
            </a:pPr>
            <a:r>
              <a:rPr lang="en-US" sz="2798" kern="0" spc="-100">
                <a:ln w="18415" cmpd="sng">
                  <a:noFill/>
                  <a:prstDash val="solid"/>
                </a:ln>
                <a:solidFill>
                  <a:srgbClr val="353535"/>
                </a:solidFill>
                <a:latin typeface="Segoe UI Light"/>
              </a:rPr>
              <a:t>  2020 + </a:t>
            </a:r>
          </a:p>
        </p:txBody>
      </p:sp>
      <p:sp>
        <p:nvSpPr>
          <p:cNvPr id="30" name="TextBox 29">
            <a:extLst>
              <a:ext uri="{FF2B5EF4-FFF2-40B4-BE49-F238E27FC236}">
                <a16:creationId xmlns:a16="http://schemas.microsoft.com/office/drawing/2014/main" id="{836A654C-0E6A-4AC7-A541-AE37D4F917A7}"/>
              </a:ext>
            </a:extLst>
          </p:cNvPr>
          <p:cNvSpPr txBox="1"/>
          <p:nvPr/>
        </p:nvSpPr>
        <p:spPr bwMode="auto">
          <a:xfrm>
            <a:off x="6196695" y="3173406"/>
            <a:ext cx="1847166" cy="3387859"/>
          </a:xfrm>
          <a:prstGeom prst="rect">
            <a:avLst/>
          </a:prstGeom>
          <a:solidFill>
            <a:srgbClr val="00B0F0"/>
          </a:solidFill>
          <a:ln w="15875" cap="sq" cmpd="sng" algn="ctr">
            <a:noFill/>
            <a:prstDash val="solid"/>
            <a:headEnd type="none" w="med" len="med"/>
            <a:tailEnd type="none" w="med" len="med"/>
          </a:ln>
          <a:effectLst/>
          <a:sp3d>
            <a:bevelT w="82550"/>
          </a:sp3d>
        </p:spPr>
        <p:txBody>
          <a:bodyPr lIns="91292" tIns="182584" rIns="45646" bIns="0">
            <a:noAutofit/>
          </a:bodyPr>
          <a:lstStyle/>
          <a:p>
            <a:pPr defTabSz="912481">
              <a:lnSpc>
                <a:spcPct val="90000"/>
              </a:lnSpc>
              <a:spcBef>
                <a:spcPts val="1000"/>
              </a:spcBef>
              <a:buSzPct val="90000"/>
              <a:defRPr/>
            </a:pPr>
            <a:r>
              <a:rPr lang="en-GB" sz="1567">
                <a:solidFill>
                  <a:srgbClr val="FFFFFF"/>
                </a:solidFill>
                <a:latin typeface="Segoe UI Semilight"/>
              </a:rPr>
              <a:t>Intelligent Edge</a:t>
            </a:r>
          </a:p>
          <a:p>
            <a:pPr defTabSz="912481">
              <a:lnSpc>
                <a:spcPct val="90000"/>
              </a:lnSpc>
              <a:spcBef>
                <a:spcPts val="1000"/>
              </a:spcBef>
              <a:buSzPct val="90000"/>
              <a:defRPr/>
            </a:pPr>
            <a:r>
              <a:rPr lang="en-GB" sz="1567">
                <a:solidFill>
                  <a:srgbClr val="FFFFFF"/>
                </a:solidFill>
                <a:latin typeface="Segoe UI Semilight"/>
              </a:rPr>
              <a:t>Financial Enhancements</a:t>
            </a:r>
          </a:p>
          <a:p>
            <a:pPr defTabSz="912481">
              <a:lnSpc>
                <a:spcPct val="90000"/>
              </a:lnSpc>
              <a:spcBef>
                <a:spcPts val="1000"/>
              </a:spcBef>
              <a:buSzPct val="90000"/>
              <a:defRPr/>
            </a:pPr>
            <a:r>
              <a:rPr lang="en-GB" sz="1567">
                <a:solidFill>
                  <a:srgbClr val="FFFFFF"/>
                </a:solidFill>
                <a:latin typeface="Segoe UI Semilight"/>
              </a:rPr>
              <a:t>Purchasing Usability</a:t>
            </a:r>
          </a:p>
          <a:p>
            <a:pPr defTabSz="912481">
              <a:lnSpc>
                <a:spcPct val="90000"/>
              </a:lnSpc>
              <a:spcBef>
                <a:spcPts val="1000"/>
              </a:spcBef>
              <a:buSzPct val="90000"/>
              <a:defRPr/>
            </a:pPr>
            <a:r>
              <a:rPr lang="en-GB" sz="1567">
                <a:solidFill>
                  <a:srgbClr val="FFFFFF"/>
                </a:solidFill>
                <a:latin typeface="Segoe UI Semilight"/>
              </a:rPr>
              <a:t>Sales Optimization</a:t>
            </a:r>
          </a:p>
          <a:p>
            <a:pPr defTabSz="912481">
              <a:lnSpc>
                <a:spcPct val="90000"/>
              </a:lnSpc>
              <a:spcBef>
                <a:spcPts val="1000"/>
              </a:spcBef>
              <a:buSzPct val="90000"/>
              <a:defRPr/>
            </a:pPr>
            <a:r>
              <a:rPr lang="en-GB" sz="1567">
                <a:solidFill>
                  <a:srgbClr val="FFFFFF"/>
                </a:solidFill>
                <a:latin typeface="Segoe UI Semilight"/>
              </a:rPr>
              <a:t>Top features requests</a:t>
            </a:r>
          </a:p>
          <a:p>
            <a:pPr defTabSz="912481">
              <a:lnSpc>
                <a:spcPct val="90000"/>
              </a:lnSpc>
              <a:spcBef>
                <a:spcPts val="1000"/>
              </a:spcBef>
              <a:buSzPct val="90000"/>
              <a:defRPr/>
            </a:pPr>
            <a:endParaRPr lang="en-GB" sz="1567">
              <a:solidFill>
                <a:srgbClr val="FFFFFF"/>
              </a:solidFill>
              <a:latin typeface="Segoe UI Semilight"/>
            </a:endParaRPr>
          </a:p>
          <a:p>
            <a:pPr defTabSz="912481">
              <a:lnSpc>
                <a:spcPct val="90000"/>
              </a:lnSpc>
              <a:spcBef>
                <a:spcPts val="1000"/>
              </a:spcBef>
              <a:buSzPct val="90000"/>
              <a:defRPr/>
            </a:pPr>
            <a:endParaRPr lang="en-US" sz="1567" kern="0">
              <a:gradFill>
                <a:gsLst>
                  <a:gs pos="0">
                    <a:srgbClr val="FFFFFF"/>
                  </a:gs>
                  <a:gs pos="86000">
                    <a:srgbClr val="FFFFFF"/>
                  </a:gs>
                </a:gsLst>
                <a:lin ang="5400000" scaled="0"/>
              </a:gradFill>
              <a:latin typeface="Segoe UI Semilight"/>
            </a:endParaRPr>
          </a:p>
        </p:txBody>
      </p:sp>
      <p:sp>
        <p:nvSpPr>
          <p:cNvPr id="31" name="TextBox 30">
            <a:extLst>
              <a:ext uri="{FF2B5EF4-FFF2-40B4-BE49-F238E27FC236}">
                <a16:creationId xmlns:a16="http://schemas.microsoft.com/office/drawing/2014/main" id="{5CA169E4-7B6D-45D5-B540-FBE45192A916}"/>
              </a:ext>
            </a:extLst>
          </p:cNvPr>
          <p:cNvSpPr txBox="1"/>
          <p:nvPr/>
        </p:nvSpPr>
        <p:spPr bwMode="auto">
          <a:xfrm>
            <a:off x="6196695" y="2550816"/>
            <a:ext cx="1856394" cy="591834"/>
          </a:xfrm>
          <a:prstGeom prst="rect">
            <a:avLst/>
          </a:prstGeom>
          <a:solidFill>
            <a:schemeClr val="bg2"/>
          </a:solidFill>
          <a:ln w="15875" cap="sq" cmpd="sng" algn="ctr">
            <a:noFill/>
            <a:prstDash val="solid"/>
            <a:headEnd type="none" w="med" len="med"/>
            <a:tailEnd type="none" w="med" len="med"/>
          </a:ln>
          <a:effectLst/>
          <a:sp3d>
            <a:bevelT w="82550"/>
          </a:sp3d>
        </p:spPr>
        <p:txBody>
          <a:bodyPr lIns="91292" tIns="60858" rIns="45646" bIns="121718" anchor="b">
            <a:noAutofit/>
          </a:bodyPr>
          <a:lstStyle>
            <a:defPPr>
              <a:defRPr lang="en-US"/>
            </a:defPPr>
            <a:lvl1pPr algn="ctr" defTabSz="685807">
              <a:lnSpc>
                <a:spcPct val="90000"/>
              </a:lnSpc>
              <a:spcBef>
                <a:spcPts val="1000"/>
              </a:spcBef>
              <a:buSzPct val="90000"/>
              <a:defRPr sz="1800" kern="0" spc="-75">
                <a:ln w="18415" cmpd="sng">
                  <a:noFill/>
                  <a:prstDash val="solid"/>
                </a:ln>
                <a:gradFill>
                  <a:gsLst>
                    <a:gs pos="0">
                      <a:schemeClr val="tx1">
                        <a:lumMod val="50000"/>
                        <a:lumOff val="50000"/>
                      </a:schemeClr>
                    </a:gs>
                    <a:gs pos="77000">
                      <a:schemeClr val="tx1">
                        <a:lumMod val="50000"/>
                        <a:lumOff val="50000"/>
                      </a:schemeClr>
                    </a:gs>
                  </a:gsLst>
                  <a:lin ang="16200000" scaled="1"/>
                </a:gradFill>
                <a:latin typeface="+mj-lt"/>
              </a:defRPr>
            </a:lvl1pPr>
          </a:lstStyle>
          <a:p>
            <a:pPr defTabSz="672168">
              <a:defRPr/>
            </a:pPr>
            <a:r>
              <a:rPr lang="en-US" sz="2353">
                <a:solidFill>
                  <a:srgbClr val="353535"/>
                </a:solidFill>
                <a:latin typeface="Segoe UI Light"/>
              </a:rPr>
              <a:t>GP 2018 R2</a:t>
            </a:r>
          </a:p>
        </p:txBody>
      </p:sp>
    </p:spTree>
    <p:extLst>
      <p:ext uri="{BB962C8B-B14F-4D97-AF65-F5344CB8AC3E}">
        <p14:creationId xmlns:p14="http://schemas.microsoft.com/office/powerpoint/2010/main" val="242963912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prestige"/>
      </p:transition>
    </mc:Choice>
    <mc:Fallback xmlns="">
      <p:transition spd="slow">
        <p:fade/>
      </p:transition>
    </mc:Fallback>
  </mc:AlternateContent>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246</Words>
  <Application>Microsoft Office PowerPoint</Application>
  <PresentationFormat>Widescreen</PresentationFormat>
  <Paragraphs>48</Paragraphs>
  <Slides>1</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Arial</vt:lpstr>
      <vt:lpstr>Calibri</vt:lpstr>
      <vt:lpstr>Calibri Light</vt:lpstr>
      <vt:lpstr>Segoe UI</vt:lpstr>
      <vt:lpstr>Segoe UI Light</vt:lpstr>
      <vt:lpstr>Segoe UI Semilight</vt:lpstr>
      <vt:lpstr>Office Theme</vt:lpstr>
      <vt:lpstr>Microsoft Dynamics GP Roadmap</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Microsoft Dynamics GP Roadmap</dc:title>
  <dc:creator>Jodi Christiansen</dc:creator>
  <cp:lastModifiedBy>Jodi Christiansen</cp:lastModifiedBy>
  <cp:revision>1</cp:revision>
  <dcterms:created xsi:type="dcterms:W3CDTF">2018-08-15T15:35:00Z</dcterms:created>
  <dcterms:modified xsi:type="dcterms:W3CDTF">2018-08-15T15:35:37Z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f42aa342-8706-4288-bd11-ebb85995028c_Enabled">
    <vt:lpwstr>True</vt:lpwstr>
  </property>
  <property fmtid="{D5CDD505-2E9C-101B-9397-08002B2CF9AE}" pid="3" name="MSIP_Label_f42aa342-8706-4288-bd11-ebb85995028c_SiteId">
    <vt:lpwstr>72f988bf-86f1-41af-91ab-2d7cd011db47</vt:lpwstr>
  </property>
  <property fmtid="{D5CDD505-2E9C-101B-9397-08002B2CF9AE}" pid="4" name="MSIP_Label_f42aa342-8706-4288-bd11-ebb85995028c_Owner">
    <vt:lpwstr>jchrist@microsoft.com</vt:lpwstr>
  </property>
  <property fmtid="{D5CDD505-2E9C-101B-9397-08002B2CF9AE}" pid="5" name="MSIP_Label_f42aa342-8706-4288-bd11-ebb85995028c_SetDate">
    <vt:lpwstr>2018-08-15T15:35:20.0524315Z</vt:lpwstr>
  </property>
  <property fmtid="{D5CDD505-2E9C-101B-9397-08002B2CF9AE}" pid="6" name="MSIP_Label_f42aa342-8706-4288-bd11-ebb85995028c_Name">
    <vt:lpwstr>General</vt:lpwstr>
  </property>
  <property fmtid="{D5CDD505-2E9C-101B-9397-08002B2CF9AE}" pid="7" name="MSIP_Label_f42aa342-8706-4288-bd11-ebb85995028c_Application">
    <vt:lpwstr>Microsoft Azure Information Protection</vt:lpwstr>
  </property>
  <property fmtid="{D5CDD505-2E9C-101B-9397-08002B2CF9AE}" pid="8" name="MSIP_Label_f42aa342-8706-4288-bd11-ebb85995028c_Extended_MSFT_Method">
    <vt:lpwstr>Automatic</vt:lpwstr>
  </property>
  <property fmtid="{D5CDD505-2E9C-101B-9397-08002B2CF9AE}" pid="9" name="Sensitivity">
    <vt:lpwstr>General</vt:lpwstr>
  </property>
</Properties>
</file>