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4" d="100"/>
          <a:sy n="84" d="100"/>
        </p:scale>
        <p:origin x="81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A041AB-2929-46B4-A8AB-48D7871F9419}" type="datetimeFigureOut">
              <a:rPr lang="en-US" smtClean="0"/>
              <a:t>3/28/2017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923652-9832-4825-B2C2-55D81EFC4FD4}" type="slidenum">
              <a:rPr lang="en-US" smtClean="0"/>
              <a:t>‹#›</a:t>
            </a:fld>
            <a:endParaRPr lang="en-US"/>
          </a:p>
        </p:txBody>
      </p:sp>
    </p:spTree>
    <p:extLst>
      <p:ext uri="{BB962C8B-B14F-4D97-AF65-F5344CB8AC3E}">
        <p14:creationId xmlns:p14="http://schemas.microsoft.com/office/powerpoint/2010/main" val="171823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endParaRPr lang="en-US" dirty="0"/>
          </a:p>
        </p:txBody>
      </p:sp>
      <p:sp>
        <p:nvSpPr>
          <p:cNvPr id="5" name="Date Placeholder 4"/>
          <p:cNvSpPr>
            <a:spLocks noGrp="1"/>
          </p:cNvSpPr>
          <p:nvPr>
            <p:ph type="dt" idx="10"/>
          </p:nvPr>
        </p:nvSpPr>
        <p:spPr/>
        <p:txBody>
          <a:bodyPr/>
          <a:lstStyle/>
          <a:p>
            <a:fld id="{00810AFA-1217-4787-A22D-E1DB5DD87626}" type="datetime1">
              <a:rPr lang="en-US" smtClean="0">
                <a:solidFill>
                  <a:prstClr val="black"/>
                </a:solidFill>
              </a:rPr>
              <a:pPr/>
              <a:t>3/28/2017</a:t>
            </a:fld>
            <a:endParaRPr lang="en-US" dirty="0">
              <a:solidFill>
                <a:prstClr val="black"/>
              </a:solidFill>
            </a:endParaRPr>
          </a:p>
        </p:txBody>
      </p:sp>
      <p:sp>
        <p:nvSpPr>
          <p:cNvPr id="6" name="Footer Placeholder 5"/>
          <p:cNvSpPr>
            <a:spLocks noGrp="1"/>
          </p:cNvSpPr>
          <p:nvPr>
            <p:ph type="ftr" sz="quarter" idx="11"/>
          </p:nvPr>
        </p:nvSpPr>
        <p:spPr/>
        <p:txBody>
          <a:bodyPr/>
          <a:lstStyle/>
          <a:p>
            <a:r>
              <a:rPr lang="en-US">
                <a:solidFill>
                  <a:prstClr val="black"/>
                </a:solidFill>
              </a:rPr>
              <a:t>© 2012 Microsoft Corporation. All rights reserved. Microsoft, Windows, and other product names are or may be registered trademarks and/or trademarks in the U.S. and/or other countries.</a:t>
            </a:r>
          </a:p>
          <a:p>
            <a:r>
              <a:rPr lang="en-US">
                <a:solidFill>
                  <a:prstClr val="black"/>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solidFill>
                <a:prstClr val="black"/>
              </a:solidFill>
            </a:endParaRPr>
          </a:p>
        </p:txBody>
      </p:sp>
      <p:sp>
        <p:nvSpPr>
          <p:cNvPr id="7" name="Slide Number Placeholder 6"/>
          <p:cNvSpPr>
            <a:spLocks noGrp="1"/>
          </p:cNvSpPr>
          <p:nvPr>
            <p:ph type="sldNum" sz="quarter" idx="12"/>
          </p:nvPr>
        </p:nvSpPr>
        <p:spPr/>
        <p:txBody>
          <a:bodyPr/>
          <a:lstStyle/>
          <a:p>
            <a:fld id="{D58A7BAF-5125-4A09-B8C7-19227ECA3F9D}" type="slidenum">
              <a:rPr lang="en-US" smtClean="0">
                <a:solidFill>
                  <a:prstClr val="black"/>
                </a:solidFill>
              </a:rPr>
              <a:pPr/>
              <a:t>1</a:t>
            </a:fld>
            <a:endParaRPr lang="en-US" dirty="0">
              <a:solidFill>
                <a:prstClr val="black"/>
              </a:solidFill>
            </a:endParaRPr>
          </a:p>
        </p:txBody>
      </p:sp>
      <p:sp>
        <p:nvSpPr>
          <p:cNvPr id="8" name="Header Placeholder 7"/>
          <p:cNvSpPr>
            <a:spLocks noGrp="1"/>
          </p:cNvSpPr>
          <p:nvPr>
            <p:ph type="hdr" sz="quarter" idx="13"/>
          </p:nvPr>
        </p:nvSpPr>
        <p:spPr/>
        <p:txBody>
          <a:bodyPr/>
          <a:lstStyle/>
          <a:p>
            <a:r>
              <a:rPr lang="en-US">
                <a:solidFill>
                  <a:prstClr val="black"/>
                </a:solidFill>
              </a:rPr>
              <a:t>Microsoft Dynamics</a:t>
            </a:r>
            <a:endParaRPr lang="en-US" dirty="0">
              <a:solidFill>
                <a:prstClr val="black"/>
              </a:solidFill>
            </a:endParaRPr>
          </a:p>
        </p:txBody>
      </p:sp>
    </p:spTree>
    <p:extLst>
      <p:ext uri="{BB962C8B-B14F-4D97-AF65-F5344CB8AC3E}">
        <p14:creationId xmlns:p14="http://schemas.microsoft.com/office/powerpoint/2010/main" val="693200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598BBA4F-CDA3-4B47-8EDB-B76645A59BB8}" type="datetimeFigureOut">
              <a:rPr lang="en-US" smtClean="0"/>
              <a:t>3/28/2017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46624-F3A1-418A-B324-F0E774160C2A}" type="slidenum">
              <a:rPr lang="en-US" smtClean="0"/>
              <a:t>‹#›</a:t>
            </a:fld>
            <a:endParaRPr lang="en-US"/>
          </a:p>
        </p:txBody>
      </p:sp>
    </p:spTree>
    <p:extLst>
      <p:ext uri="{BB962C8B-B14F-4D97-AF65-F5344CB8AC3E}">
        <p14:creationId xmlns:p14="http://schemas.microsoft.com/office/powerpoint/2010/main" val="1130620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598BBA4F-CDA3-4B47-8EDB-B76645A59BB8}" type="datetimeFigureOut">
              <a:rPr lang="en-US" smtClean="0"/>
              <a:t>3/28/2017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46624-F3A1-418A-B324-F0E774160C2A}" type="slidenum">
              <a:rPr lang="en-US" smtClean="0"/>
              <a:t>‹#›</a:t>
            </a:fld>
            <a:endParaRPr lang="en-US"/>
          </a:p>
        </p:txBody>
      </p:sp>
    </p:spTree>
    <p:extLst>
      <p:ext uri="{BB962C8B-B14F-4D97-AF65-F5344CB8AC3E}">
        <p14:creationId xmlns:p14="http://schemas.microsoft.com/office/powerpoint/2010/main" val="3256019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598BBA4F-CDA3-4B47-8EDB-B76645A59BB8}" type="datetimeFigureOut">
              <a:rPr lang="en-US" smtClean="0"/>
              <a:t>3/28/2017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46624-F3A1-418A-B324-F0E774160C2A}" type="slidenum">
              <a:rPr lang="en-US" smtClean="0"/>
              <a:t>‹#›</a:t>
            </a:fld>
            <a:endParaRPr lang="en-US"/>
          </a:p>
        </p:txBody>
      </p:sp>
    </p:spTree>
    <p:extLst>
      <p:ext uri="{BB962C8B-B14F-4D97-AF65-F5344CB8AC3E}">
        <p14:creationId xmlns:p14="http://schemas.microsoft.com/office/powerpoint/2010/main" val="3671470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598BBA4F-CDA3-4B47-8EDB-B76645A59BB8}" type="datetimeFigureOut">
              <a:rPr lang="en-US" smtClean="0"/>
              <a:t>3/28/2017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46624-F3A1-418A-B324-F0E774160C2A}" type="slidenum">
              <a:rPr lang="en-US" smtClean="0"/>
              <a:t>‹#›</a:t>
            </a:fld>
            <a:endParaRPr lang="en-US"/>
          </a:p>
        </p:txBody>
      </p:sp>
    </p:spTree>
    <p:extLst>
      <p:ext uri="{BB962C8B-B14F-4D97-AF65-F5344CB8AC3E}">
        <p14:creationId xmlns:p14="http://schemas.microsoft.com/office/powerpoint/2010/main" val="4217003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98BBA4F-CDA3-4B47-8EDB-B76645A59BB8}" type="datetimeFigureOut">
              <a:rPr lang="en-US" smtClean="0"/>
              <a:t>3/28/2017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546624-F3A1-418A-B324-F0E774160C2A}" type="slidenum">
              <a:rPr lang="en-US" smtClean="0"/>
              <a:t>‹#›</a:t>
            </a:fld>
            <a:endParaRPr lang="en-US"/>
          </a:p>
        </p:txBody>
      </p:sp>
    </p:spTree>
    <p:extLst>
      <p:ext uri="{BB962C8B-B14F-4D97-AF65-F5344CB8AC3E}">
        <p14:creationId xmlns:p14="http://schemas.microsoft.com/office/powerpoint/2010/main" val="2907300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598BBA4F-CDA3-4B47-8EDB-B76645A59BB8}" type="datetimeFigureOut">
              <a:rPr lang="en-US" smtClean="0"/>
              <a:t>3/28/2017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546624-F3A1-418A-B324-F0E774160C2A}" type="slidenum">
              <a:rPr lang="en-US" smtClean="0"/>
              <a:t>‹#›</a:t>
            </a:fld>
            <a:endParaRPr lang="en-US"/>
          </a:p>
        </p:txBody>
      </p:sp>
    </p:spTree>
    <p:extLst>
      <p:ext uri="{BB962C8B-B14F-4D97-AF65-F5344CB8AC3E}">
        <p14:creationId xmlns:p14="http://schemas.microsoft.com/office/powerpoint/2010/main" val="505819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7" name="Date Placeholder 6"/>
          <p:cNvSpPr>
            <a:spLocks noGrp="1"/>
          </p:cNvSpPr>
          <p:nvPr>
            <p:ph type="dt" sz="half" idx="10"/>
          </p:nvPr>
        </p:nvSpPr>
        <p:spPr/>
        <p:txBody>
          <a:bodyPr/>
          <a:lstStyle/>
          <a:p>
            <a:fld id="{598BBA4F-CDA3-4B47-8EDB-B76645A59BB8}" type="datetimeFigureOut">
              <a:rPr lang="en-US" smtClean="0"/>
              <a:t>3/28/2017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546624-F3A1-418A-B324-F0E774160C2A}" type="slidenum">
              <a:rPr lang="en-US" smtClean="0"/>
              <a:t>‹#›</a:t>
            </a:fld>
            <a:endParaRPr lang="en-US"/>
          </a:p>
        </p:txBody>
      </p:sp>
    </p:spTree>
    <p:extLst>
      <p:ext uri="{BB962C8B-B14F-4D97-AF65-F5344CB8AC3E}">
        <p14:creationId xmlns:p14="http://schemas.microsoft.com/office/powerpoint/2010/main" val="2400208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598BBA4F-CDA3-4B47-8EDB-B76645A59BB8}" type="datetimeFigureOut">
              <a:rPr lang="en-US" smtClean="0"/>
              <a:t>3/28/2017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546624-F3A1-418A-B324-F0E774160C2A}" type="slidenum">
              <a:rPr lang="en-US" smtClean="0"/>
              <a:t>‹#›</a:t>
            </a:fld>
            <a:endParaRPr lang="en-US"/>
          </a:p>
        </p:txBody>
      </p:sp>
    </p:spTree>
    <p:extLst>
      <p:ext uri="{BB962C8B-B14F-4D97-AF65-F5344CB8AC3E}">
        <p14:creationId xmlns:p14="http://schemas.microsoft.com/office/powerpoint/2010/main" val="3125870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8BBA4F-CDA3-4B47-8EDB-B76645A59BB8}" type="datetimeFigureOut">
              <a:rPr lang="en-US" smtClean="0"/>
              <a:t>3/28/2017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546624-F3A1-418A-B324-F0E774160C2A}" type="slidenum">
              <a:rPr lang="en-US" smtClean="0"/>
              <a:t>‹#›</a:t>
            </a:fld>
            <a:endParaRPr lang="en-US"/>
          </a:p>
        </p:txBody>
      </p:sp>
    </p:spTree>
    <p:extLst>
      <p:ext uri="{BB962C8B-B14F-4D97-AF65-F5344CB8AC3E}">
        <p14:creationId xmlns:p14="http://schemas.microsoft.com/office/powerpoint/2010/main" val="511582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98BBA4F-CDA3-4B47-8EDB-B76645A59BB8}" type="datetimeFigureOut">
              <a:rPr lang="en-US" smtClean="0"/>
              <a:t>3/28/2017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546624-F3A1-418A-B324-F0E774160C2A}" type="slidenum">
              <a:rPr lang="en-US" smtClean="0"/>
              <a:t>‹#›</a:t>
            </a:fld>
            <a:endParaRPr lang="en-US"/>
          </a:p>
        </p:txBody>
      </p:sp>
    </p:spTree>
    <p:extLst>
      <p:ext uri="{BB962C8B-B14F-4D97-AF65-F5344CB8AC3E}">
        <p14:creationId xmlns:p14="http://schemas.microsoft.com/office/powerpoint/2010/main" val="4042032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98BBA4F-CDA3-4B47-8EDB-B76645A59BB8}" type="datetimeFigureOut">
              <a:rPr lang="en-US" smtClean="0"/>
              <a:t>3/28/2017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546624-F3A1-418A-B324-F0E774160C2A}" type="slidenum">
              <a:rPr lang="en-US" smtClean="0"/>
              <a:t>‹#›</a:t>
            </a:fld>
            <a:endParaRPr lang="en-US"/>
          </a:p>
        </p:txBody>
      </p:sp>
    </p:spTree>
    <p:extLst>
      <p:ext uri="{BB962C8B-B14F-4D97-AF65-F5344CB8AC3E}">
        <p14:creationId xmlns:p14="http://schemas.microsoft.com/office/powerpoint/2010/main" val="429025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8BBA4F-CDA3-4B47-8EDB-B76645A59BB8}" type="datetimeFigureOut">
              <a:rPr lang="en-US" smtClean="0"/>
              <a:t>3/28/2017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546624-F3A1-418A-B324-F0E774160C2A}" type="slidenum">
              <a:rPr lang="en-US" smtClean="0"/>
              <a:t>‹#›</a:t>
            </a:fld>
            <a:endParaRPr lang="en-US"/>
          </a:p>
        </p:txBody>
      </p:sp>
    </p:spTree>
    <p:extLst>
      <p:ext uri="{BB962C8B-B14F-4D97-AF65-F5344CB8AC3E}">
        <p14:creationId xmlns:p14="http://schemas.microsoft.com/office/powerpoint/2010/main" val="9193483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TextBox 63"/>
          <p:cNvSpPr txBox="1"/>
          <p:nvPr/>
        </p:nvSpPr>
        <p:spPr bwMode="auto">
          <a:xfrm>
            <a:off x="133368" y="2567387"/>
            <a:ext cx="1613565" cy="681982"/>
          </a:xfrm>
          <a:prstGeom prst="rect">
            <a:avLst/>
          </a:prstGeom>
          <a:solidFill>
            <a:schemeClr val="bg2"/>
          </a:solidFill>
          <a:ln w="15875" cap="sq" cmpd="sng" algn="ctr">
            <a:noFill/>
            <a:prstDash val="solid"/>
            <a:headEnd type="none" w="med" len="med"/>
            <a:tailEnd type="none" w="med" len="med"/>
          </a:ln>
          <a:effectLst/>
          <a:sp3d>
            <a:bevelT w="82550"/>
          </a:sp3d>
        </p:spPr>
        <p:txBody>
          <a:bodyPr lIns="91318" tIns="60875" rIns="45658" bIns="121753" anchor="b">
            <a:noAutofit/>
          </a:bodyPr>
          <a:lstStyle>
            <a:defPPr>
              <a:defRPr lang="en-US"/>
            </a:defPPr>
            <a:lvl1pPr algn="ctr" defTabSz="685807">
              <a:lnSpc>
                <a:spcPct val="90000"/>
              </a:lnSpc>
              <a:spcBef>
                <a:spcPts val="1000"/>
              </a:spcBef>
              <a:buSzPct val="90000"/>
              <a:defRPr sz="1800" kern="0" spc="-75">
                <a:ln w="18415" cmpd="sng">
                  <a:noFill/>
                  <a:prstDash val="solid"/>
                </a:ln>
                <a:gradFill>
                  <a:gsLst>
                    <a:gs pos="0">
                      <a:schemeClr val="tx1">
                        <a:lumMod val="50000"/>
                        <a:lumOff val="50000"/>
                      </a:schemeClr>
                    </a:gs>
                    <a:gs pos="77000">
                      <a:schemeClr val="tx1">
                        <a:lumMod val="50000"/>
                        <a:lumOff val="50000"/>
                      </a:schemeClr>
                    </a:gs>
                  </a:gsLst>
                  <a:lin ang="16200000" scaled="1"/>
                </a:gradFill>
                <a:latin typeface="+mj-lt"/>
              </a:defRPr>
            </a:lvl1pPr>
          </a:lstStyle>
          <a:p>
            <a:r>
              <a:rPr lang="en-US" sz="2400" dirty="0">
                <a:solidFill>
                  <a:schemeClr val="tx1"/>
                </a:solidFill>
              </a:rPr>
              <a:t>GP 2015</a:t>
            </a:r>
          </a:p>
        </p:txBody>
      </p:sp>
      <p:sp>
        <p:nvSpPr>
          <p:cNvPr id="67" name="TextBox 66"/>
          <p:cNvSpPr txBox="1"/>
          <p:nvPr/>
        </p:nvSpPr>
        <p:spPr bwMode="auto">
          <a:xfrm>
            <a:off x="1864143" y="2548590"/>
            <a:ext cx="1613565" cy="681982"/>
          </a:xfrm>
          <a:prstGeom prst="rect">
            <a:avLst/>
          </a:prstGeom>
          <a:solidFill>
            <a:schemeClr val="bg2"/>
          </a:solidFill>
          <a:ln w="15875" cap="sq" cmpd="sng" algn="ctr">
            <a:noFill/>
            <a:prstDash val="solid"/>
            <a:headEnd type="none" w="med" len="med"/>
            <a:tailEnd type="none" w="med" len="med"/>
          </a:ln>
          <a:effectLst/>
          <a:sp3d>
            <a:bevelT w="82550"/>
          </a:sp3d>
        </p:spPr>
        <p:txBody>
          <a:bodyPr lIns="91318" tIns="60875" rIns="45658" bIns="121753" anchor="b">
            <a:noAutofit/>
          </a:bodyPr>
          <a:lstStyle>
            <a:defPPr>
              <a:defRPr lang="en-US"/>
            </a:defPPr>
            <a:lvl1pPr algn="ctr" defTabSz="685807">
              <a:lnSpc>
                <a:spcPct val="90000"/>
              </a:lnSpc>
              <a:spcBef>
                <a:spcPts val="1000"/>
              </a:spcBef>
              <a:buSzPct val="90000"/>
              <a:defRPr sz="1800" kern="0" spc="-75">
                <a:ln w="18415" cmpd="sng">
                  <a:noFill/>
                  <a:prstDash val="solid"/>
                </a:ln>
                <a:gradFill>
                  <a:gsLst>
                    <a:gs pos="0">
                      <a:schemeClr val="tx1">
                        <a:lumMod val="50000"/>
                        <a:lumOff val="50000"/>
                      </a:schemeClr>
                    </a:gs>
                    <a:gs pos="77000">
                      <a:schemeClr val="tx1">
                        <a:lumMod val="50000"/>
                        <a:lumOff val="50000"/>
                      </a:schemeClr>
                    </a:gs>
                  </a:gsLst>
                  <a:lin ang="16200000" scaled="1"/>
                </a:gradFill>
                <a:latin typeface="+mj-lt"/>
              </a:defRPr>
            </a:lvl1pPr>
          </a:lstStyle>
          <a:p>
            <a:r>
              <a:rPr lang="en-US" sz="2398" dirty="0">
                <a:solidFill>
                  <a:schemeClr val="tx1"/>
                </a:solidFill>
              </a:rPr>
              <a:t>GP 2015 R2</a:t>
            </a:r>
          </a:p>
        </p:txBody>
      </p:sp>
      <p:sp>
        <p:nvSpPr>
          <p:cNvPr id="11" name="Rectangle 10"/>
          <p:cNvSpPr/>
          <p:nvPr/>
        </p:nvSpPr>
        <p:spPr bwMode="auto">
          <a:xfrm>
            <a:off x="1731" y="4704"/>
            <a:ext cx="11700530" cy="2677490"/>
          </a:xfrm>
          <a:prstGeom prst="rect">
            <a:avLst/>
          </a:prstGeom>
          <a:no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875" tIns="60875" rIns="60875" bIns="60875" numCol="1" spcCol="0" rtlCol="0" fromWordArt="0" anchor="ctr" anchorCtr="0" forceAA="0" compatLnSpc="1">
            <a:prstTxWarp prst="textNoShape">
              <a:avLst/>
            </a:prstTxWarp>
            <a:noAutofit/>
          </a:bodyPr>
          <a:lstStyle/>
          <a:p>
            <a:pPr algn="ctr" defTabSz="1216694" fontAlgn="base">
              <a:spcBef>
                <a:spcPct val="0"/>
              </a:spcBef>
              <a:spcAft>
                <a:spcPct val="0"/>
              </a:spcAft>
            </a:pPr>
            <a:endParaRPr lang="en-US" sz="2398" dirty="0" err="1">
              <a:gradFill>
                <a:gsLst>
                  <a:gs pos="0">
                    <a:srgbClr val="FFFFFF"/>
                  </a:gs>
                  <a:gs pos="100000">
                    <a:srgbClr val="FFFFFF"/>
                  </a:gs>
                </a:gsLst>
                <a:lin ang="5400000" scaled="0"/>
              </a:gradFill>
              <a:ea typeface="Segoe UI" pitchFamily="34" charset="0"/>
              <a:cs typeface="Segoe UI" pitchFamily="34" charset="0"/>
            </a:endParaRPr>
          </a:p>
        </p:txBody>
      </p:sp>
      <p:sp>
        <p:nvSpPr>
          <p:cNvPr id="85" name="Rectangle 84"/>
          <p:cNvSpPr/>
          <p:nvPr/>
        </p:nvSpPr>
        <p:spPr bwMode="auto">
          <a:xfrm>
            <a:off x="448213" y="1455795"/>
            <a:ext cx="1364412" cy="387542"/>
          </a:xfrm>
          <a:prstGeom prst="rect">
            <a:avLst/>
          </a:prstGeom>
        </p:spPr>
        <p:txBody>
          <a:bodyPr wrap="square" lIns="0" tIns="0" rIns="0" bIns="0" anchor="ctr">
            <a:spAutoFit/>
          </a:bodyPr>
          <a:lstStyle/>
          <a:p>
            <a:pPr algn="ctr" defTabSz="912832">
              <a:lnSpc>
                <a:spcPct val="90000"/>
              </a:lnSpc>
              <a:defRPr/>
            </a:pPr>
            <a:r>
              <a:rPr lang="en-US" sz="2798" kern="0" spc="-100" dirty="0">
                <a:ln w="18415" cmpd="sng">
                  <a:noFill/>
                  <a:prstDash val="solid"/>
                </a:ln>
                <a:latin typeface="Segoe UI Light"/>
              </a:rPr>
              <a:t>2014 H2</a:t>
            </a:r>
          </a:p>
        </p:txBody>
      </p:sp>
      <p:sp>
        <p:nvSpPr>
          <p:cNvPr id="27" name="Rectangle 26"/>
          <p:cNvSpPr/>
          <p:nvPr/>
        </p:nvSpPr>
        <p:spPr bwMode="auto">
          <a:xfrm>
            <a:off x="2030591" y="1455795"/>
            <a:ext cx="1364413" cy="387542"/>
          </a:xfrm>
          <a:prstGeom prst="rect">
            <a:avLst/>
          </a:prstGeom>
        </p:spPr>
        <p:txBody>
          <a:bodyPr wrap="square" lIns="0" tIns="0" rIns="0" bIns="0" anchor="ctr">
            <a:spAutoFit/>
          </a:bodyPr>
          <a:lstStyle/>
          <a:p>
            <a:pPr algn="ctr" defTabSz="912832">
              <a:lnSpc>
                <a:spcPct val="90000"/>
              </a:lnSpc>
              <a:defRPr/>
            </a:pPr>
            <a:r>
              <a:rPr lang="en-US" sz="2798" kern="0" spc="-100" dirty="0">
                <a:ln w="18415" cmpd="sng">
                  <a:noFill/>
                  <a:prstDash val="solid"/>
                </a:ln>
                <a:latin typeface="Segoe UI Light"/>
              </a:rPr>
              <a:t>2015 H1</a:t>
            </a:r>
          </a:p>
        </p:txBody>
      </p:sp>
      <p:sp>
        <p:nvSpPr>
          <p:cNvPr id="32" name="Rectangle 31"/>
          <p:cNvSpPr/>
          <p:nvPr/>
        </p:nvSpPr>
        <p:spPr bwMode="auto">
          <a:xfrm>
            <a:off x="3793096" y="1468125"/>
            <a:ext cx="1353552" cy="387542"/>
          </a:xfrm>
          <a:prstGeom prst="rect">
            <a:avLst/>
          </a:prstGeom>
        </p:spPr>
        <p:txBody>
          <a:bodyPr wrap="square" lIns="0" tIns="0" rIns="0" bIns="0" anchor="ctr">
            <a:spAutoFit/>
          </a:bodyPr>
          <a:lstStyle/>
          <a:p>
            <a:pPr algn="ctr" defTabSz="912832">
              <a:lnSpc>
                <a:spcPct val="90000"/>
              </a:lnSpc>
              <a:defRPr/>
            </a:pPr>
            <a:r>
              <a:rPr lang="en-US" sz="2798" kern="0" spc="-100" dirty="0">
                <a:ln w="18415" cmpd="sng">
                  <a:noFill/>
                  <a:prstDash val="solid"/>
                </a:ln>
                <a:latin typeface="Segoe UI Light"/>
              </a:rPr>
              <a:t>2016 H1</a:t>
            </a:r>
          </a:p>
        </p:txBody>
      </p:sp>
      <p:sp>
        <p:nvSpPr>
          <p:cNvPr id="2" name="Title 1"/>
          <p:cNvSpPr>
            <a:spLocks noGrp="1"/>
          </p:cNvSpPr>
          <p:nvPr>
            <p:ph type="title"/>
          </p:nvPr>
        </p:nvSpPr>
        <p:spPr>
          <a:xfrm>
            <a:off x="249731" y="275917"/>
            <a:ext cx="11652534" cy="899282"/>
          </a:xfrm>
        </p:spPr>
        <p:txBody>
          <a:bodyPr>
            <a:normAutofit/>
          </a:bodyPr>
          <a:lstStyle/>
          <a:p>
            <a:r>
              <a:rPr lang="en-US" sz="5399" dirty="0"/>
              <a:t>Microsoft Dynamics GP Roadmap</a:t>
            </a:r>
          </a:p>
        </p:txBody>
      </p:sp>
      <p:sp>
        <p:nvSpPr>
          <p:cNvPr id="49" name="Oval 48"/>
          <p:cNvSpPr/>
          <p:nvPr/>
        </p:nvSpPr>
        <p:spPr bwMode="auto">
          <a:xfrm>
            <a:off x="716398" y="1883738"/>
            <a:ext cx="370251" cy="407776"/>
          </a:xfrm>
          <a:prstGeom prst="ellipse">
            <a:avLst/>
          </a:prstGeom>
          <a:solidFill>
            <a:schemeClr val="tx2"/>
          </a:solidFill>
          <a:ln w="381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21748" tIns="60873" rIns="121748" bIns="60873" numCol="1" rtlCol="0" anchor="ctr" anchorCtr="0" compatLnSpc="1">
            <a:prstTxWarp prst="textNoShape">
              <a:avLst/>
            </a:prstTxWarp>
          </a:bodyPr>
          <a:lstStyle/>
          <a:p>
            <a:pPr algn="ctr" defTabSz="912569" fontAlgn="base">
              <a:spcBef>
                <a:spcPct val="0"/>
              </a:spcBef>
              <a:spcAft>
                <a:spcPct val="0"/>
              </a:spcAft>
            </a:pPr>
            <a:endParaRPr lang="en-US" sz="2263" dirty="0">
              <a:solidFill>
                <a:srgbClr val="FFFFFF"/>
              </a:solidFill>
              <a:latin typeface="Segoe UI Light"/>
            </a:endParaRPr>
          </a:p>
        </p:txBody>
      </p:sp>
      <p:sp>
        <p:nvSpPr>
          <p:cNvPr id="50" name="Rectangle 49"/>
          <p:cNvSpPr/>
          <p:nvPr/>
        </p:nvSpPr>
        <p:spPr bwMode="auto">
          <a:xfrm>
            <a:off x="7127120" y="1455801"/>
            <a:ext cx="1268676" cy="387530"/>
          </a:xfrm>
          <a:prstGeom prst="rect">
            <a:avLst/>
          </a:prstGeom>
          <a:noFill/>
        </p:spPr>
        <p:txBody>
          <a:bodyPr wrap="square" lIns="0" tIns="0" rIns="0" bIns="0" anchor="ctr">
            <a:spAutoFit/>
          </a:bodyPr>
          <a:lstStyle/>
          <a:p>
            <a:pPr algn="ctr" defTabSz="912832">
              <a:lnSpc>
                <a:spcPct val="90000"/>
              </a:lnSpc>
              <a:defRPr/>
            </a:pPr>
            <a:r>
              <a:rPr lang="en-US" sz="2798" kern="0" spc="-100" dirty="0">
                <a:ln w="18415" cmpd="sng">
                  <a:noFill/>
                  <a:prstDash val="solid"/>
                </a:ln>
                <a:latin typeface="Segoe UI Light"/>
              </a:rPr>
              <a:t> 2017 H2 </a:t>
            </a:r>
          </a:p>
        </p:txBody>
      </p:sp>
      <p:sp>
        <p:nvSpPr>
          <p:cNvPr id="55" name="Oval 54"/>
          <p:cNvSpPr/>
          <p:nvPr/>
        </p:nvSpPr>
        <p:spPr bwMode="auto">
          <a:xfrm>
            <a:off x="2559325" y="1861638"/>
            <a:ext cx="370251" cy="407776"/>
          </a:xfrm>
          <a:prstGeom prst="ellipse">
            <a:avLst/>
          </a:prstGeom>
          <a:solidFill>
            <a:schemeClr val="tx2"/>
          </a:solidFill>
          <a:ln w="381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21748" tIns="60873" rIns="121748" bIns="60873" numCol="1" rtlCol="0" anchor="ctr" anchorCtr="0" compatLnSpc="1">
            <a:prstTxWarp prst="textNoShape">
              <a:avLst/>
            </a:prstTxWarp>
          </a:bodyPr>
          <a:lstStyle/>
          <a:p>
            <a:pPr algn="ctr" defTabSz="912569" fontAlgn="base">
              <a:spcBef>
                <a:spcPct val="0"/>
              </a:spcBef>
              <a:spcAft>
                <a:spcPct val="0"/>
              </a:spcAft>
            </a:pPr>
            <a:endParaRPr lang="en-US" sz="2263" dirty="0">
              <a:solidFill>
                <a:srgbClr val="FFFFFF"/>
              </a:solidFill>
              <a:latin typeface="Segoe UI Light"/>
            </a:endParaRPr>
          </a:p>
        </p:txBody>
      </p:sp>
      <p:sp>
        <p:nvSpPr>
          <p:cNvPr id="72" name="Oval 71"/>
          <p:cNvSpPr/>
          <p:nvPr/>
        </p:nvSpPr>
        <p:spPr bwMode="auto">
          <a:xfrm>
            <a:off x="4276985" y="1861638"/>
            <a:ext cx="370251" cy="407776"/>
          </a:xfrm>
          <a:prstGeom prst="ellipse">
            <a:avLst/>
          </a:prstGeom>
          <a:solidFill>
            <a:schemeClr val="tx2"/>
          </a:solidFill>
          <a:ln w="381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21748" tIns="60873" rIns="121748" bIns="60873" numCol="1" rtlCol="0" anchor="ctr" anchorCtr="0" compatLnSpc="1">
            <a:prstTxWarp prst="textNoShape">
              <a:avLst/>
            </a:prstTxWarp>
          </a:bodyPr>
          <a:lstStyle/>
          <a:p>
            <a:pPr algn="ctr" defTabSz="912569" fontAlgn="base">
              <a:spcBef>
                <a:spcPct val="0"/>
              </a:spcBef>
              <a:spcAft>
                <a:spcPct val="0"/>
              </a:spcAft>
            </a:pPr>
            <a:endParaRPr lang="en-US" sz="2263" dirty="0">
              <a:solidFill>
                <a:srgbClr val="FFFFFF"/>
              </a:solidFill>
              <a:latin typeface="Segoe UI Light"/>
            </a:endParaRPr>
          </a:p>
        </p:txBody>
      </p:sp>
      <p:sp>
        <p:nvSpPr>
          <p:cNvPr id="74" name="Oval 73"/>
          <p:cNvSpPr/>
          <p:nvPr/>
        </p:nvSpPr>
        <p:spPr bwMode="auto">
          <a:xfrm>
            <a:off x="6057367" y="1861638"/>
            <a:ext cx="370251" cy="407776"/>
          </a:xfrm>
          <a:prstGeom prst="ellipse">
            <a:avLst/>
          </a:prstGeom>
          <a:solidFill>
            <a:schemeClr val="tx2"/>
          </a:solidFill>
          <a:ln w="381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21748" tIns="60873" rIns="121748" bIns="60873" numCol="1" rtlCol="0" anchor="ctr" anchorCtr="0" compatLnSpc="1">
            <a:prstTxWarp prst="textNoShape">
              <a:avLst/>
            </a:prstTxWarp>
          </a:bodyPr>
          <a:lstStyle/>
          <a:p>
            <a:pPr algn="ctr" defTabSz="912569" fontAlgn="base">
              <a:spcBef>
                <a:spcPct val="0"/>
              </a:spcBef>
              <a:spcAft>
                <a:spcPct val="0"/>
              </a:spcAft>
            </a:pPr>
            <a:endParaRPr lang="en-US" sz="2263" dirty="0">
              <a:solidFill>
                <a:srgbClr val="FFFFFF"/>
              </a:solidFill>
              <a:latin typeface="Segoe UI Light"/>
            </a:endParaRPr>
          </a:p>
        </p:txBody>
      </p:sp>
      <p:sp>
        <p:nvSpPr>
          <p:cNvPr id="75" name="Oval 74"/>
          <p:cNvSpPr/>
          <p:nvPr/>
        </p:nvSpPr>
        <p:spPr bwMode="auto">
          <a:xfrm>
            <a:off x="7712308" y="1861638"/>
            <a:ext cx="370251" cy="407776"/>
          </a:xfrm>
          <a:prstGeom prst="ellipse">
            <a:avLst/>
          </a:prstGeom>
          <a:solidFill>
            <a:schemeClr val="tx2"/>
          </a:solidFill>
          <a:ln w="381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21748" tIns="60873" rIns="121748" bIns="60873" numCol="1" rtlCol="0" anchor="ctr" anchorCtr="0" compatLnSpc="1">
            <a:prstTxWarp prst="textNoShape">
              <a:avLst/>
            </a:prstTxWarp>
          </a:bodyPr>
          <a:lstStyle/>
          <a:p>
            <a:pPr algn="ctr" defTabSz="912569" fontAlgn="base">
              <a:spcBef>
                <a:spcPct val="0"/>
              </a:spcBef>
              <a:spcAft>
                <a:spcPct val="0"/>
              </a:spcAft>
            </a:pPr>
            <a:endParaRPr lang="en-US" sz="2263" dirty="0">
              <a:solidFill>
                <a:srgbClr val="FFFFFF"/>
              </a:solidFill>
              <a:latin typeface="Segoe UI Light"/>
            </a:endParaRPr>
          </a:p>
        </p:txBody>
      </p:sp>
      <p:cxnSp>
        <p:nvCxnSpPr>
          <p:cNvPr id="5" name="Straight Connector 4"/>
          <p:cNvCxnSpPr/>
          <p:nvPr/>
        </p:nvCxnSpPr>
        <p:spPr>
          <a:xfrm>
            <a:off x="-99194" y="2084364"/>
            <a:ext cx="12143422" cy="0"/>
          </a:xfrm>
          <a:prstGeom prst="line">
            <a:avLst/>
          </a:prstGeom>
          <a:ln>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bwMode="auto">
          <a:xfrm>
            <a:off x="140932" y="3207411"/>
            <a:ext cx="1613565" cy="3406414"/>
          </a:xfrm>
          <a:prstGeom prst="rect">
            <a:avLst/>
          </a:prstGeom>
          <a:solidFill>
            <a:srgbClr val="00B0F0"/>
          </a:solidFill>
          <a:ln w="15875" cap="sq" cmpd="sng" algn="ctr">
            <a:noFill/>
            <a:prstDash val="solid"/>
            <a:headEnd type="none" w="med" len="med"/>
            <a:tailEnd type="none" w="med" len="med"/>
          </a:ln>
          <a:effectLst/>
          <a:sp3d>
            <a:bevelT w="82550"/>
          </a:sp3d>
        </p:spPr>
        <p:txBody>
          <a:bodyPr lIns="91318" tIns="182636" rIns="45658" bIns="0">
            <a:noAutofit/>
          </a:bodyPr>
          <a:lstStyle/>
          <a:p>
            <a:pPr defTabSz="912832">
              <a:lnSpc>
                <a:spcPct val="90000"/>
              </a:lnSpc>
              <a:spcBef>
                <a:spcPts val="1000"/>
              </a:spcBef>
              <a:buSzPct val="90000"/>
              <a:defRPr/>
            </a:pPr>
            <a:r>
              <a:rPr lang="en-US" sz="1567" dirty="0">
                <a:solidFill>
                  <a:srgbClr val="FFFFFF"/>
                </a:solidFill>
              </a:rPr>
              <a:t>Service Based Architecture (SBA)</a:t>
            </a:r>
          </a:p>
          <a:p>
            <a:pPr defTabSz="912832">
              <a:lnSpc>
                <a:spcPct val="90000"/>
              </a:lnSpc>
              <a:spcBef>
                <a:spcPts val="1000"/>
              </a:spcBef>
              <a:buSzPct val="90000"/>
              <a:defRPr/>
            </a:pPr>
            <a:r>
              <a:rPr lang="en-US" sz="1567" dirty="0">
                <a:solidFill>
                  <a:srgbClr val="FFFFFF"/>
                </a:solidFill>
              </a:rPr>
              <a:t>Functionality</a:t>
            </a:r>
          </a:p>
          <a:p>
            <a:pPr defTabSz="912832">
              <a:lnSpc>
                <a:spcPct val="90000"/>
              </a:lnSpc>
              <a:spcBef>
                <a:spcPts val="1000"/>
              </a:spcBef>
              <a:buSzPct val="90000"/>
              <a:defRPr/>
            </a:pPr>
            <a:r>
              <a:rPr lang="en-US" sz="1567" dirty="0">
                <a:solidFill>
                  <a:srgbClr val="FFFFFF"/>
                </a:solidFill>
              </a:rPr>
              <a:t>Identity Management 2.0</a:t>
            </a:r>
          </a:p>
          <a:p>
            <a:pPr defTabSz="912832">
              <a:lnSpc>
                <a:spcPct val="90000"/>
              </a:lnSpc>
              <a:spcBef>
                <a:spcPts val="1000"/>
              </a:spcBef>
              <a:buSzPct val="90000"/>
              <a:defRPr/>
            </a:pPr>
            <a:r>
              <a:rPr lang="en-US" sz="1567" dirty="0">
                <a:solidFill>
                  <a:srgbClr val="FFFFFF"/>
                </a:solidFill>
              </a:rPr>
              <a:t>Workflow 2.0</a:t>
            </a:r>
          </a:p>
          <a:p>
            <a:pPr defTabSz="912832">
              <a:lnSpc>
                <a:spcPct val="90000"/>
              </a:lnSpc>
              <a:spcBef>
                <a:spcPts val="1000"/>
              </a:spcBef>
              <a:buSzPct val="90000"/>
              <a:defRPr/>
            </a:pPr>
            <a:r>
              <a:rPr lang="en-US" sz="1567" dirty="0">
                <a:solidFill>
                  <a:srgbClr val="FFFFFF"/>
                </a:solidFill>
              </a:rPr>
              <a:t>BA on multi-platforms (Windows, Apple &amp; Android)</a:t>
            </a:r>
          </a:p>
        </p:txBody>
      </p:sp>
      <p:sp>
        <p:nvSpPr>
          <p:cNvPr id="76" name="Oval 75"/>
          <p:cNvSpPr/>
          <p:nvPr/>
        </p:nvSpPr>
        <p:spPr bwMode="auto">
          <a:xfrm>
            <a:off x="10998266" y="1861638"/>
            <a:ext cx="370251" cy="407776"/>
          </a:xfrm>
          <a:prstGeom prst="ellipse">
            <a:avLst/>
          </a:prstGeom>
          <a:solidFill>
            <a:schemeClr val="tx2"/>
          </a:solidFill>
          <a:ln w="381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21748" tIns="60873" rIns="121748" bIns="60873" numCol="1" rtlCol="0" anchor="ctr" anchorCtr="0" compatLnSpc="1">
            <a:prstTxWarp prst="textNoShape">
              <a:avLst/>
            </a:prstTxWarp>
          </a:bodyPr>
          <a:lstStyle/>
          <a:p>
            <a:pPr algn="ctr" defTabSz="912569" fontAlgn="base">
              <a:spcBef>
                <a:spcPct val="0"/>
              </a:spcBef>
              <a:spcAft>
                <a:spcPct val="0"/>
              </a:spcAft>
            </a:pPr>
            <a:r>
              <a:rPr lang="en-US" sz="2263" dirty="0">
                <a:solidFill>
                  <a:srgbClr val="FFFFFF"/>
                </a:solidFill>
                <a:latin typeface="Segoe UI Light"/>
              </a:rPr>
              <a:t>      </a:t>
            </a:r>
          </a:p>
        </p:txBody>
      </p:sp>
      <p:sp>
        <p:nvSpPr>
          <p:cNvPr id="93" name="TextBox 92"/>
          <p:cNvSpPr txBox="1"/>
          <p:nvPr/>
        </p:nvSpPr>
        <p:spPr bwMode="auto">
          <a:xfrm>
            <a:off x="1892084" y="3167922"/>
            <a:ext cx="1613565" cy="3406414"/>
          </a:xfrm>
          <a:prstGeom prst="rect">
            <a:avLst/>
          </a:prstGeom>
          <a:solidFill>
            <a:srgbClr val="00B0F0"/>
          </a:solidFill>
          <a:ln w="15875" cap="sq" cmpd="sng" algn="ctr">
            <a:noFill/>
            <a:prstDash val="solid"/>
            <a:headEnd type="none" w="med" len="med"/>
            <a:tailEnd type="none" w="med" len="med"/>
          </a:ln>
          <a:effectLst/>
          <a:sp3d>
            <a:bevelT w="82550"/>
          </a:sp3d>
        </p:spPr>
        <p:txBody>
          <a:bodyPr lIns="91318" tIns="182636" rIns="45658" bIns="0">
            <a:noAutofit/>
          </a:bodyPr>
          <a:lstStyle/>
          <a:p>
            <a:pPr defTabSz="912832">
              <a:lnSpc>
                <a:spcPct val="90000"/>
              </a:lnSpc>
              <a:spcBef>
                <a:spcPts val="1000"/>
              </a:spcBef>
              <a:buSzPct val="90000"/>
              <a:defRPr/>
            </a:pPr>
            <a:r>
              <a:rPr lang="en-GB" sz="1567" dirty="0">
                <a:solidFill>
                  <a:srgbClr val="FFFFFF"/>
                </a:solidFill>
              </a:rPr>
              <a:t>All in One Doc Viewer</a:t>
            </a:r>
          </a:p>
          <a:p>
            <a:pPr defTabSz="912832">
              <a:lnSpc>
                <a:spcPct val="90000"/>
              </a:lnSpc>
              <a:spcBef>
                <a:spcPts val="1000"/>
              </a:spcBef>
              <a:buSzPct val="90000"/>
              <a:defRPr/>
            </a:pPr>
            <a:r>
              <a:rPr lang="en-GB" sz="1567" dirty="0">
                <a:solidFill>
                  <a:srgbClr val="FFFFFF"/>
                </a:solidFill>
              </a:rPr>
              <a:t>AP Inv Approval</a:t>
            </a:r>
          </a:p>
          <a:p>
            <a:pPr defTabSz="912832">
              <a:lnSpc>
                <a:spcPct val="90000"/>
              </a:lnSpc>
              <a:spcBef>
                <a:spcPts val="1000"/>
              </a:spcBef>
              <a:buSzPct val="90000"/>
              <a:defRPr/>
            </a:pPr>
            <a:r>
              <a:rPr lang="en-GB" sz="1567" dirty="0">
                <a:solidFill>
                  <a:srgbClr val="FFFFFF"/>
                </a:solidFill>
              </a:rPr>
              <a:t>Time Mgmt App</a:t>
            </a:r>
          </a:p>
          <a:p>
            <a:pPr defTabSz="912832">
              <a:lnSpc>
                <a:spcPct val="90000"/>
              </a:lnSpc>
              <a:spcBef>
                <a:spcPts val="1000"/>
              </a:spcBef>
              <a:buSzPct val="90000"/>
              <a:defRPr/>
            </a:pPr>
            <a:r>
              <a:rPr lang="en-GB" sz="1567" dirty="0">
                <a:solidFill>
                  <a:srgbClr val="FFFFFF"/>
                </a:solidFill>
              </a:rPr>
              <a:t>Automated Provisioning for Azure</a:t>
            </a:r>
          </a:p>
          <a:p>
            <a:pPr defTabSz="912832">
              <a:lnSpc>
                <a:spcPct val="90000"/>
              </a:lnSpc>
              <a:spcBef>
                <a:spcPts val="1000"/>
              </a:spcBef>
              <a:buSzPct val="90000"/>
              <a:defRPr/>
            </a:pPr>
            <a:r>
              <a:rPr lang="en-GB" sz="1567" dirty="0">
                <a:solidFill>
                  <a:srgbClr val="FFFFFF"/>
                </a:solidFill>
              </a:rPr>
              <a:t>Top feature requests</a:t>
            </a:r>
          </a:p>
          <a:p>
            <a:pPr defTabSz="912832">
              <a:lnSpc>
                <a:spcPct val="90000"/>
              </a:lnSpc>
              <a:spcBef>
                <a:spcPts val="1000"/>
              </a:spcBef>
              <a:buSzPct val="90000"/>
              <a:defRPr/>
            </a:pPr>
            <a:endParaRPr lang="en-GB" sz="1567" dirty="0">
              <a:solidFill>
                <a:srgbClr val="FFFFFF"/>
              </a:solidFill>
            </a:endParaRPr>
          </a:p>
          <a:p>
            <a:pPr defTabSz="912832">
              <a:lnSpc>
                <a:spcPct val="90000"/>
              </a:lnSpc>
              <a:spcBef>
                <a:spcPts val="1000"/>
              </a:spcBef>
              <a:buSzPct val="90000"/>
              <a:defRPr/>
            </a:pPr>
            <a:endParaRPr lang="en-GB" sz="1567" dirty="0">
              <a:solidFill>
                <a:srgbClr val="FFFFFF"/>
              </a:solidFill>
            </a:endParaRPr>
          </a:p>
        </p:txBody>
      </p:sp>
      <p:sp>
        <p:nvSpPr>
          <p:cNvPr id="94" name="TextBox 93"/>
          <p:cNvSpPr txBox="1"/>
          <p:nvPr/>
        </p:nvSpPr>
        <p:spPr bwMode="auto">
          <a:xfrm>
            <a:off x="5328765" y="3167922"/>
            <a:ext cx="1613565" cy="3406414"/>
          </a:xfrm>
          <a:prstGeom prst="rect">
            <a:avLst/>
          </a:prstGeom>
          <a:solidFill>
            <a:srgbClr val="00B0F0"/>
          </a:solidFill>
          <a:ln w="15875" cap="sq" cmpd="sng" algn="ctr">
            <a:noFill/>
            <a:prstDash val="solid"/>
            <a:headEnd type="none" w="med" len="med"/>
            <a:tailEnd type="none" w="med" len="med"/>
          </a:ln>
          <a:effectLst/>
          <a:sp3d>
            <a:bevelT w="82550"/>
          </a:sp3d>
        </p:spPr>
        <p:txBody>
          <a:bodyPr lIns="91318" tIns="182636" rIns="45658" bIns="0">
            <a:noAutofit/>
          </a:bodyPr>
          <a:lstStyle/>
          <a:p>
            <a:pPr defTabSz="912832">
              <a:lnSpc>
                <a:spcPct val="90000"/>
              </a:lnSpc>
              <a:spcBef>
                <a:spcPts val="1000"/>
              </a:spcBef>
              <a:buSzPct val="90000"/>
              <a:defRPr/>
            </a:pPr>
            <a:r>
              <a:rPr lang="en-GB" sz="1567" dirty="0">
                <a:solidFill>
                  <a:srgbClr val="FFFFFF"/>
                </a:solidFill>
              </a:rPr>
              <a:t>Power BI: </a:t>
            </a:r>
            <a:r>
              <a:rPr lang="en-GB" sz="1567" dirty="0" err="1">
                <a:solidFill>
                  <a:srgbClr val="FFFFFF"/>
                </a:solidFill>
              </a:rPr>
              <a:t>Odata</a:t>
            </a:r>
            <a:r>
              <a:rPr lang="en-GB" sz="1567" dirty="0">
                <a:solidFill>
                  <a:srgbClr val="FFFFFF"/>
                </a:solidFill>
              </a:rPr>
              <a:t> 2.0</a:t>
            </a:r>
          </a:p>
          <a:p>
            <a:pPr defTabSz="912832">
              <a:lnSpc>
                <a:spcPct val="90000"/>
              </a:lnSpc>
              <a:spcBef>
                <a:spcPts val="1000"/>
              </a:spcBef>
              <a:buSzPct val="90000"/>
              <a:defRPr/>
            </a:pPr>
            <a:r>
              <a:rPr lang="en-GB" sz="1567" dirty="0">
                <a:solidFill>
                  <a:srgbClr val="FFFFFF"/>
                </a:solidFill>
              </a:rPr>
              <a:t>Home Page Refresh</a:t>
            </a:r>
          </a:p>
          <a:p>
            <a:pPr defTabSz="912832">
              <a:lnSpc>
                <a:spcPct val="90000"/>
              </a:lnSpc>
              <a:spcBef>
                <a:spcPts val="1000"/>
              </a:spcBef>
              <a:buSzPct val="90000"/>
              <a:defRPr/>
            </a:pPr>
            <a:r>
              <a:rPr lang="en-GB" sz="1567" dirty="0">
                <a:solidFill>
                  <a:srgbClr val="FFFFFF"/>
                </a:solidFill>
              </a:rPr>
              <a:t>Web Client Evolution</a:t>
            </a:r>
          </a:p>
          <a:p>
            <a:pPr defTabSz="912832">
              <a:lnSpc>
                <a:spcPct val="90000"/>
              </a:lnSpc>
              <a:spcBef>
                <a:spcPts val="1000"/>
              </a:spcBef>
              <a:buSzPct val="90000"/>
              <a:defRPr/>
            </a:pPr>
            <a:r>
              <a:rPr lang="en-GB" sz="1567" dirty="0">
                <a:solidFill>
                  <a:srgbClr val="FFFFFF"/>
                </a:solidFill>
              </a:rPr>
              <a:t>Top Features Requested by Customers</a:t>
            </a:r>
          </a:p>
        </p:txBody>
      </p:sp>
      <p:sp>
        <p:nvSpPr>
          <p:cNvPr id="96" name="TextBox 95"/>
          <p:cNvSpPr txBox="1"/>
          <p:nvPr/>
        </p:nvSpPr>
        <p:spPr bwMode="auto">
          <a:xfrm>
            <a:off x="3607768" y="2509255"/>
            <a:ext cx="1613565" cy="638547"/>
          </a:xfrm>
          <a:prstGeom prst="rect">
            <a:avLst/>
          </a:prstGeom>
          <a:solidFill>
            <a:schemeClr val="bg2"/>
          </a:solidFill>
          <a:ln w="15875" cap="sq" cmpd="sng" algn="ctr">
            <a:noFill/>
            <a:prstDash val="solid"/>
            <a:headEnd type="none" w="med" len="med"/>
            <a:tailEnd type="none" w="med" len="med"/>
          </a:ln>
          <a:effectLst/>
          <a:sp3d>
            <a:bevelT w="82550"/>
          </a:sp3d>
        </p:spPr>
        <p:txBody>
          <a:bodyPr lIns="91318" tIns="60875" rIns="45658" bIns="121753" anchor="b">
            <a:noAutofit/>
          </a:bodyPr>
          <a:lstStyle>
            <a:defPPr>
              <a:defRPr lang="en-US"/>
            </a:defPPr>
            <a:lvl1pPr algn="ctr" defTabSz="685807">
              <a:lnSpc>
                <a:spcPct val="90000"/>
              </a:lnSpc>
              <a:spcBef>
                <a:spcPts val="1000"/>
              </a:spcBef>
              <a:buSzPct val="90000"/>
              <a:defRPr sz="1800" kern="0" spc="-75">
                <a:ln w="18415" cmpd="sng">
                  <a:noFill/>
                  <a:prstDash val="solid"/>
                </a:ln>
                <a:gradFill>
                  <a:gsLst>
                    <a:gs pos="0">
                      <a:schemeClr val="tx1">
                        <a:lumMod val="50000"/>
                        <a:lumOff val="50000"/>
                      </a:schemeClr>
                    </a:gs>
                    <a:gs pos="77000">
                      <a:schemeClr val="tx1">
                        <a:lumMod val="50000"/>
                        <a:lumOff val="50000"/>
                      </a:schemeClr>
                    </a:gs>
                  </a:gsLst>
                  <a:lin ang="16200000" scaled="1"/>
                </a:gradFill>
                <a:latin typeface="+mj-lt"/>
              </a:defRPr>
            </a:lvl1pPr>
          </a:lstStyle>
          <a:p>
            <a:r>
              <a:rPr lang="en-US" sz="2398" dirty="0">
                <a:solidFill>
                  <a:schemeClr val="tx1"/>
                </a:solidFill>
              </a:rPr>
              <a:t>GP 2016</a:t>
            </a:r>
          </a:p>
        </p:txBody>
      </p:sp>
      <p:sp>
        <p:nvSpPr>
          <p:cNvPr id="97" name="Oval 96"/>
          <p:cNvSpPr/>
          <p:nvPr/>
        </p:nvSpPr>
        <p:spPr bwMode="auto">
          <a:xfrm>
            <a:off x="9355287" y="1845979"/>
            <a:ext cx="370251" cy="407776"/>
          </a:xfrm>
          <a:prstGeom prst="ellipse">
            <a:avLst/>
          </a:prstGeom>
          <a:solidFill>
            <a:schemeClr val="tx2"/>
          </a:solidFill>
          <a:ln w="381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21748" tIns="60873" rIns="121748" bIns="60873" numCol="1" rtlCol="0" anchor="ctr" anchorCtr="0" compatLnSpc="1">
            <a:prstTxWarp prst="textNoShape">
              <a:avLst/>
            </a:prstTxWarp>
          </a:bodyPr>
          <a:lstStyle/>
          <a:p>
            <a:pPr algn="ctr" defTabSz="912569" fontAlgn="base">
              <a:spcBef>
                <a:spcPct val="0"/>
              </a:spcBef>
              <a:spcAft>
                <a:spcPct val="0"/>
              </a:spcAft>
            </a:pPr>
            <a:endParaRPr lang="en-US" sz="2263" dirty="0">
              <a:solidFill>
                <a:srgbClr val="FFFFFF"/>
              </a:solidFill>
              <a:latin typeface="Segoe UI Light"/>
            </a:endParaRPr>
          </a:p>
        </p:txBody>
      </p:sp>
      <p:sp>
        <p:nvSpPr>
          <p:cNvPr id="98" name="Rectangle 97"/>
          <p:cNvSpPr/>
          <p:nvPr/>
        </p:nvSpPr>
        <p:spPr bwMode="auto">
          <a:xfrm>
            <a:off x="5573307" y="1468125"/>
            <a:ext cx="1268676" cy="387542"/>
          </a:xfrm>
          <a:prstGeom prst="rect">
            <a:avLst/>
          </a:prstGeom>
          <a:noFill/>
        </p:spPr>
        <p:txBody>
          <a:bodyPr wrap="square" lIns="0" tIns="0" rIns="0" bIns="0" anchor="ctr">
            <a:spAutoFit/>
          </a:bodyPr>
          <a:lstStyle/>
          <a:p>
            <a:pPr algn="ctr" defTabSz="912832">
              <a:lnSpc>
                <a:spcPct val="90000"/>
              </a:lnSpc>
              <a:defRPr/>
            </a:pPr>
            <a:r>
              <a:rPr lang="en-US" sz="2798" kern="0" spc="-100" dirty="0">
                <a:ln w="18415" cmpd="sng">
                  <a:noFill/>
                  <a:prstDash val="solid"/>
                </a:ln>
                <a:latin typeface="Segoe UI Light"/>
              </a:rPr>
              <a:t>2016 H2</a:t>
            </a:r>
          </a:p>
        </p:txBody>
      </p:sp>
      <p:sp>
        <p:nvSpPr>
          <p:cNvPr id="35" name="TextBox 34"/>
          <p:cNvSpPr txBox="1"/>
          <p:nvPr/>
        </p:nvSpPr>
        <p:spPr bwMode="auto">
          <a:xfrm>
            <a:off x="3605827" y="3167922"/>
            <a:ext cx="1613565" cy="3406414"/>
          </a:xfrm>
          <a:prstGeom prst="rect">
            <a:avLst/>
          </a:prstGeom>
          <a:solidFill>
            <a:srgbClr val="00B0F0"/>
          </a:solidFill>
          <a:ln w="15875" cap="sq" cmpd="sng" algn="ctr">
            <a:noFill/>
            <a:prstDash val="solid"/>
            <a:headEnd type="none" w="med" len="med"/>
            <a:tailEnd type="none" w="med" len="med"/>
          </a:ln>
          <a:effectLst/>
          <a:sp3d>
            <a:bevelT w="82550"/>
          </a:sp3d>
        </p:spPr>
        <p:txBody>
          <a:bodyPr lIns="91318" tIns="182636" rIns="45658" bIns="0">
            <a:noAutofit/>
          </a:bodyPr>
          <a:lstStyle/>
          <a:p>
            <a:pPr defTabSz="912832">
              <a:lnSpc>
                <a:spcPct val="90000"/>
              </a:lnSpc>
              <a:spcBef>
                <a:spcPts val="1000"/>
              </a:spcBef>
              <a:buSzPct val="90000"/>
              <a:defRPr/>
            </a:pPr>
            <a:r>
              <a:rPr lang="en-GB" sz="1567" dirty="0">
                <a:solidFill>
                  <a:srgbClr val="FFFFFF"/>
                </a:solidFill>
              </a:rPr>
              <a:t>Enhanced user experience for Web Client</a:t>
            </a:r>
          </a:p>
          <a:p>
            <a:pPr defTabSz="912832">
              <a:lnSpc>
                <a:spcPct val="90000"/>
              </a:lnSpc>
              <a:spcBef>
                <a:spcPts val="1000"/>
              </a:spcBef>
              <a:buSzPct val="90000"/>
              <a:defRPr/>
            </a:pPr>
            <a:r>
              <a:rPr lang="en-GB" sz="1567" dirty="0">
                <a:solidFill>
                  <a:srgbClr val="FFFFFF"/>
                </a:solidFill>
              </a:rPr>
              <a:t>Multiple browser &amp; device support for Web Client</a:t>
            </a:r>
          </a:p>
          <a:p>
            <a:pPr defTabSz="912832">
              <a:lnSpc>
                <a:spcPct val="90000"/>
              </a:lnSpc>
              <a:spcBef>
                <a:spcPts val="1000"/>
              </a:spcBef>
              <a:buSzPct val="90000"/>
              <a:defRPr/>
            </a:pPr>
            <a:r>
              <a:rPr lang="en-GB" sz="1567" dirty="0">
                <a:solidFill>
                  <a:srgbClr val="FFFFFF"/>
                </a:solidFill>
              </a:rPr>
              <a:t>Workflow 3.0</a:t>
            </a:r>
          </a:p>
          <a:p>
            <a:pPr defTabSz="912832">
              <a:lnSpc>
                <a:spcPct val="90000"/>
              </a:lnSpc>
              <a:spcBef>
                <a:spcPts val="1000"/>
              </a:spcBef>
              <a:buSzPct val="90000"/>
              <a:defRPr/>
            </a:pPr>
            <a:r>
              <a:rPr lang="en-GB" sz="1567" dirty="0" err="1">
                <a:solidFill>
                  <a:srgbClr val="FFFFFF"/>
                </a:solidFill>
              </a:rPr>
              <a:t>PowerBI</a:t>
            </a:r>
            <a:r>
              <a:rPr lang="en-GB" sz="1567" dirty="0">
                <a:solidFill>
                  <a:srgbClr val="FFFFFF"/>
                </a:solidFill>
              </a:rPr>
              <a:t>: </a:t>
            </a:r>
            <a:r>
              <a:rPr lang="en-GB" sz="1567" dirty="0" err="1">
                <a:solidFill>
                  <a:srgbClr val="FFFFFF"/>
                </a:solidFill>
              </a:rPr>
              <a:t>Odata</a:t>
            </a:r>
            <a:r>
              <a:rPr lang="en-GB" sz="1567" dirty="0">
                <a:solidFill>
                  <a:srgbClr val="FFFFFF"/>
                </a:solidFill>
              </a:rPr>
              <a:t> 1.0</a:t>
            </a:r>
          </a:p>
          <a:p>
            <a:pPr defTabSz="912832">
              <a:lnSpc>
                <a:spcPct val="90000"/>
              </a:lnSpc>
              <a:spcBef>
                <a:spcPts val="1000"/>
              </a:spcBef>
              <a:buSzPct val="90000"/>
              <a:defRPr/>
            </a:pPr>
            <a:r>
              <a:rPr lang="en-GB" sz="1567" dirty="0">
                <a:solidFill>
                  <a:srgbClr val="FFFFFF"/>
                </a:solidFill>
              </a:rPr>
              <a:t>Top feature requests</a:t>
            </a:r>
          </a:p>
          <a:p>
            <a:pPr defTabSz="912832">
              <a:lnSpc>
                <a:spcPct val="90000"/>
              </a:lnSpc>
              <a:spcBef>
                <a:spcPts val="1000"/>
              </a:spcBef>
              <a:buSzPct val="90000"/>
              <a:defRPr/>
            </a:pPr>
            <a:endParaRPr lang="en-GB" sz="1567" dirty="0">
              <a:solidFill>
                <a:srgbClr val="FFFFFF"/>
              </a:solidFill>
            </a:endParaRPr>
          </a:p>
        </p:txBody>
      </p:sp>
      <p:sp>
        <p:nvSpPr>
          <p:cNvPr id="33" name="TextBox 32"/>
          <p:cNvSpPr txBox="1"/>
          <p:nvPr/>
        </p:nvSpPr>
        <p:spPr bwMode="auto">
          <a:xfrm>
            <a:off x="5299112" y="2529839"/>
            <a:ext cx="1613565" cy="638547"/>
          </a:xfrm>
          <a:prstGeom prst="rect">
            <a:avLst/>
          </a:prstGeom>
          <a:solidFill>
            <a:schemeClr val="bg2"/>
          </a:solidFill>
          <a:ln w="15875" cap="sq" cmpd="sng" algn="ctr">
            <a:noFill/>
            <a:prstDash val="solid"/>
            <a:headEnd type="none" w="med" len="med"/>
            <a:tailEnd type="none" w="med" len="med"/>
          </a:ln>
          <a:effectLst/>
          <a:sp3d>
            <a:bevelT w="82550"/>
          </a:sp3d>
        </p:spPr>
        <p:txBody>
          <a:bodyPr lIns="91318" tIns="60875" rIns="45658" bIns="121753" anchor="b">
            <a:noAutofit/>
          </a:bodyPr>
          <a:lstStyle>
            <a:defPPr>
              <a:defRPr lang="en-US"/>
            </a:defPPr>
            <a:lvl1pPr algn="ctr" defTabSz="685807">
              <a:lnSpc>
                <a:spcPct val="90000"/>
              </a:lnSpc>
              <a:spcBef>
                <a:spcPts val="1000"/>
              </a:spcBef>
              <a:buSzPct val="90000"/>
              <a:defRPr sz="1800" kern="0" spc="-75">
                <a:ln w="18415" cmpd="sng">
                  <a:noFill/>
                  <a:prstDash val="solid"/>
                </a:ln>
                <a:gradFill>
                  <a:gsLst>
                    <a:gs pos="0">
                      <a:schemeClr val="tx1">
                        <a:lumMod val="50000"/>
                        <a:lumOff val="50000"/>
                      </a:schemeClr>
                    </a:gs>
                    <a:gs pos="77000">
                      <a:schemeClr val="tx1">
                        <a:lumMod val="50000"/>
                        <a:lumOff val="50000"/>
                      </a:schemeClr>
                    </a:gs>
                  </a:gsLst>
                  <a:lin ang="16200000" scaled="1"/>
                </a:gradFill>
                <a:latin typeface="+mj-lt"/>
              </a:defRPr>
            </a:lvl1pPr>
          </a:lstStyle>
          <a:p>
            <a:r>
              <a:rPr lang="en-US" sz="2353" dirty="0">
                <a:solidFill>
                  <a:schemeClr val="tx1"/>
                </a:solidFill>
              </a:rPr>
              <a:t>GP 2016 R2</a:t>
            </a:r>
          </a:p>
        </p:txBody>
      </p:sp>
      <p:sp>
        <p:nvSpPr>
          <p:cNvPr id="37" name="TextBox 36"/>
          <p:cNvSpPr txBox="1"/>
          <p:nvPr/>
        </p:nvSpPr>
        <p:spPr bwMode="auto">
          <a:xfrm>
            <a:off x="7022050" y="3173334"/>
            <a:ext cx="1613565" cy="3406414"/>
          </a:xfrm>
          <a:prstGeom prst="rect">
            <a:avLst/>
          </a:prstGeom>
          <a:solidFill>
            <a:srgbClr val="00B0F0"/>
          </a:solidFill>
          <a:ln w="15875" cap="sq" cmpd="sng" algn="ctr">
            <a:noFill/>
            <a:prstDash val="solid"/>
            <a:headEnd type="none" w="med" len="med"/>
            <a:tailEnd type="none" w="med" len="med"/>
          </a:ln>
          <a:effectLst/>
          <a:sp3d>
            <a:bevelT w="82550"/>
          </a:sp3d>
        </p:spPr>
        <p:txBody>
          <a:bodyPr lIns="91318" tIns="182636" rIns="45658" bIns="0">
            <a:noAutofit/>
          </a:bodyPr>
          <a:lstStyle/>
          <a:p>
            <a:pPr defTabSz="912832">
              <a:lnSpc>
                <a:spcPct val="90000"/>
              </a:lnSpc>
              <a:spcBef>
                <a:spcPts val="1000"/>
              </a:spcBef>
              <a:buSzPct val="90000"/>
              <a:defRPr/>
            </a:pPr>
            <a:r>
              <a:rPr lang="en-GB" sz="1567" dirty="0">
                <a:solidFill>
                  <a:srgbClr val="FFFFFF"/>
                </a:solidFill>
              </a:rPr>
              <a:t>Workflow 4.0</a:t>
            </a:r>
          </a:p>
          <a:p>
            <a:pPr defTabSz="912832">
              <a:lnSpc>
                <a:spcPct val="90000"/>
              </a:lnSpc>
              <a:spcBef>
                <a:spcPts val="1000"/>
              </a:spcBef>
              <a:buSzPct val="90000"/>
              <a:defRPr/>
            </a:pPr>
            <a:r>
              <a:rPr lang="en-GB" sz="1567" dirty="0">
                <a:solidFill>
                  <a:srgbClr val="FFFFFF"/>
                </a:solidFill>
              </a:rPr>
              <a:t>Doc Attach</a:t>
            </a:r>
          </a:p>
          <a:p>
            <a:pPr defTabSz="912832">
              <a:lnSpc>
                <a:spcPct val="90000"/>
              </a:lnSpc>
              <a:spcBef>
                <a:spcPts val="1000"/>
              </a:spcBef>
              <a:buSzPct val="90000"/>
              <a:defRPr/>
            </a:pPr>
            <a:r>
              <a:rPr lang="en-GB" sz="1567" dirty="0" err="1">
                <a:solidFill>
                  <a:srgbClr val="FFFFFF"/>
                </a:solidFill>
              </a:rPr>
              <a:t>Finc</a:t>
            </a:r>
            <a:r>
              <a:rPr lang="en-GB" sz="1567" dirty="0">
                <a:solidFill>
                  <a:srgbClr val="FFFFFF"/>
                </a:solidFill>
              </a:rPr>
              <a:t>/HR Optimization</a:t>
            </a:r>
          </a:p>
          <a:p>
            <a:pPr defTabSz="912832">
              <a:lnSpc>
                <a:spcPct val="90000"/>
              </a:lnSpc>
              <a:spcBef>
                <a:spcPts val="1000"/>
              </a:spcBef>
              <a:buSzPct val="90000"/>
              <a:defRPr/>
            </a:pPr>
            <a:r>
              <a:rPr lang="en-GB" sz="1567" dirty="0">
                <a:solidFill>
                  <a:srgbClr val="FFFFFF"/>
                </a:solidFill>
              </a:rPr>
              <a:t>Power Suite</a:t>
            </a:r>
          </a:p>
          <a:p>
            <a:pPr defTabSz="912832">
              <a:lnSpc>
                <a:spcPct val="90000"/>
              </a:lnSpc>
              <a:spcBef>
                <a:spcPts val="1000"/>
              </a:spcBef>
              <a:buSzPct val="90000"/>
              <a:defRPr/>
            </a:pPr>
            <a:r>
              <a:rPr lang="en-GB" sz="1567" dirty="0">
                <a:solidFill>
                  <a:srgbClr val="FFFFFF"/>
                </a:solidFill>
              </a:rPr>
              <a:t>Top feature requests</a:t>
            </a:r>
          </a:p>
          <a:p>
            <a:pPr defTabSz="912832">
              <a:lnSpc>
                <a:spcPct val="90000"/>
              </a:lnSpc>
              <a:spcBef>
                <a:spcPts val="1000"/>
              </a:spcBef>
              <a:buSzPct val="90000"/>
              <a:defRPr/>
            </a:pPr>
            <a:endParaRPr lang="en-US" sz="1567" kern="0" dirty="0">
              <a:gradFill>
                <a:gsLst>
                  <a:gs pos="0">
                    <a:srgbClr val="FFFFFF"/>
                  </a:gs>
                  <a:gs pos="86000">
                    <a:srgbClr val="FFFFFF"/>
                  </a:gs>
                </a:gsLst>
                <a:lin ang="5400000" scaled="0"/>
              </a:gradFill>
            </a:endParaRPr>
          </a:p>
        </p:txBody>
      </p:sp>
      <p:sp>
        <p:nvSpPr>
          <p:cNvPr id="38" name="TextBox 37"/>
          <p:cNvSpPr txBox="1"/>
          <p:nvPr/>
        </p:nvSpPr>
        <p:spPr bwMode="auto">
          <a:xfrm>
            <a:off x="7010691" y="2529838"/>
            <a:ext cx="1613565" cy="638547"/>
          </a:xfrm>
          <a:prstGeom prst="rect">
            <a:avLst/>
          </a:prstGeom>
          <a:solidFill>
            <a:schemeClr val="bg2"/>
          </a:solidFill>
          <a:ln w="15875" cap="sq" cmpd="sng" algn="ctr">
            <a:noFill/>
            <a:prstDash val="solid"/>
            <a:headEnd type="none" w="med" len="med"/>
            <a:tailEnd type="none" w="med" len="med"/>
          </a:ln>
          <a:effectLst/>
          <a:sp3d>
            <a:bevelT w="82550"/>
          </a:sp3d>
        </p:spPr>
        <p:txBody>
          <a:bodyPr lIns="91318" tIns="60875" rIns="45658" bIns="121753" anchor="b">
            <a:noAutofit/>
          </a:bodyPr>
          <a:lstStyle>
            <a:defPPr>
              <a:defRPr lang="en-US"/>
            </a:defPPr>
            <a:lvl1pPr algn="ctr" defTabSz="685807">
              <a:lnSpc>
                <a:spcPct val="90000"/>
              </a:lnSpc>
              <a:spcBef>
                <a:spcPts val="1000"/>
              </a:spcBef>
              <a:buSzPct val="90000"/>
              <a:defRPr sz="1800" kern="0" spc="-75">
                <a:ln w="18415" cmpd="sng">
                  <a:noFill/>
                  <a:prstDash val="solid"/>
                </a:ln>
                <a:gradFill>
                  <a:gsLst>
                    <a:gs pos="0">
                      <a:schemeClr val="tx1">
                        <a:lumMod val="50000"/>
                        <a:lumOff val="50000"/>
                      </a:schemeClr>
                    </a:gs>
                    <a:gs pos="77000">
                      <a:schemeClr val="tx1">
                        <a:lumMod val="50000"/>
                        <a:lumOff val="50000"/>
                      </a:schemeClr>
                    </a:gs>
                  </a:gsLst>
                  <a:lin ang="16200000" scaled="1"/>
                </a:gradFill>
                <a:latin typeface="+mj-lt"/>
              </a:defRPr>
            </a:lvl1pPr>
          </a:lstStyle>
          <a:p>
            <a:r>
              <a:rPr lang="en-US" sz="2353" dirty="0">
                <a:solidFill>
                  <a:schemeClr val="tx1"/>
                </a:solidFill>
              </a:rPr>
              <a:t>GP 2018</a:t>
            </a:r>
          </a:p>
        </p:txBody>
      </p:sp>
      <p:sp>
        <p:nvSpPr>
          <p:cNvPr id="39" name="TextBox 38"/>
          <p:cNvSpPr txBox="1"/>
          <p:nvPr/>
        </p:nvSpPr>
        <p:spPr bwMode="auto">
          <a:xfrm>
            <a:off x="8733629" y="3163933"/>
            <a:ext cx="1613565" cy="3406414"/>
          </a:xfrm>
          <a:prstGeom prst="rect">
            <a:avLst/>
          </a:prstGeom>
          <a:solidFill>
            <a:srgbClr val="00B0F0"/>
          </a:solidFill>
          <a:ln w="15875" cap="sq" cmpd="sng" algn="ctr">
            <a:noFill/>
            <a:prstDash val="solid"/>
            <a:headEnd type="none" w="med" len="med"/>
            <a:tailEnd type="none" w="med" len="med"/>
          </a:ln>
          <a:effectLst/>
          <a:sp3d>
            <a:bevelT w="82550"/>
          </a:sp3d>
        </p:spPr>
        <p:txBody>
          <a:bodyPr lIns="91318" tIns="182636" rIns="45658" bIns="0">
            <a:noAutofit/>
          </a:bodyPr>
          <a:lstStyle/>
          <a:p>
            <a:pPr defTabSz="912832">
              <a:lnSpc>
                <a:spcPct val="90000"/>
              </a:lnSpc>
              <a:spcBef>
                <a:spcPts val="1000"/>
              </a:spcBef>
              <a:buSzPct val="90000"/>
              <a:defRPr/>
            </a:pPr>
            <a:r>
              <a:rPr lang="en-GB" sz="1567" dirty="0">
                <a:solidFill>
                  <a:srgbClr val="FFFFFF"/>
                </a:solidFill>
              </a:rPr>
              <a:t>Top features requested by customers</a:t>
            </a:r>
          </a:p>
          <a:p>
            <a:pPr defTabSz="912832">
              <a:lnSpc>
                <a:spcPct val="90000"/>
              </a:lnSpc>
              <a:spcBef>
                <a:spcPts val="1000"/>
              </a:spcBef>
              <a:buSzPct val="90000"/>
              <a:defRPr/>
            </a:pPr>
            <a:endParaRPr lang="en-GB" sz="1567" dirty="0">
              <a:solidFill>
                <a:srgbClr val="FFFFFF"/>
              </a:solidFill>
            </a:endParaRPr>
          </a:p>
          <a:p>
            <a:pPr defTabSz="912832">
              <a:lnSpc>
                <a:spcPct val="90000"/>
              </a:lnSpc>
              <a:spcBef>
                <a:spcPts val="1000"/>
              </a:spcBef>
              <a:buSzPct val="90000"/>
              <a:defRPr/>
            </a:pPr>
            <a:endParaRPr lang="en-US" sz="1567" kern="0" dirty="0">
              <a:gradFill>
                <a:gsLst>
                  <a:gs pos="0">
                    <a:srgbClr val="FFFFFF"/>
                  </a:gs>
                  <a:gs pos="86000">
                    <a:srgbClr val="FFFFFF"/>
                  </a:gs>
                </a:gsLst>
                <a:lin ang="5400000" scaled="0"/>
              </a:gradFill>
            </a:endParaRPr>
          </a:p>
        </p:txBody>
      </p:sp>
      <p:sp>
        <p:nvSpPr>
          <p:cNvPr id="40" name="TextBox 39"/>
          <p:cNvSpPr txBox="1"/>
          <p:nvPr/>
        </p:nvSpPr>
        <p:spPr bwMode="auto">
          <a:xfrm>
            <a:off x="8726805" y="2529838"/>
            <a:ext cx="1613565" cy="638547"/>
          </a:xfrm>
          <a:prstGeom prst="rect">
            <a:avLst/>
          </a:prstGeom>
          <a:solidFill>
            <a:schemeClr val="bg2"/>
          </a:solidFill>
          <a:ln w="15875" cap="sq" cmpd="sng" algn="ctr">
            <a:noFill/>
            <a:prstDash val="solid"/>
            <a:headEnd type="none" w="med" len="med"/>
            <a:tailEnd type="none" w="med" len="med"/>
          </a:ln>
          <a:effectLst/>
          <a:sp3d>
            <a:bevelT w="82550"/>
          </a:sp3d>
        </p:spPr>
        <p:txBody>
          <a:bodyPr lIns="91318" tIns="60875" rIns="45658" bIns="121753" anchor="b">
            <a:noAutofit/>
          </a:bodyPr>
          <a:lstStyle>
            <a:defPPr>
              <a:defRPr lang="en-US"/>
            </a:defPPr>
            <a:lvl1pPr algn="ctr" defTabSz="685807">
              <a:lnSpc>
                <a:spcPct val="90000"/>
              </a:lnSpc>
              <a:spcBef>
                <a:spcPts val="1000"/>
              </a:spcBef>
              <a:buSzPct val="90000"/>
              <a:defRPr sz="1800" kern="0" spc="-75">
                <a:ln w="18415" cmpd="sng">
                  <a:noFill/>
                  <a:prstDash val="solid"/>
                </a:ln>
                <a:gradFill>
                  <a:gsLst>
                    <a:gs pos="0">
                      <a:schemeClr val="tx1">
                        <a:lumMod val="50000"/>
                        <a:lumOff val="50000"/>
                      </a:schemeClr>
                    </a:gs>
                    <a:gs pos="77000">
                      <a:schemeClr val="tx1">
                        <a:lumMod val="50000"/>
                        <a:lumOff val="50000"/>
                      </a:schemeClr>
                    </a:gs>
                  </a:gsLst>
                  <a:lin ang="16200000" scaled="1"/>
                </a:gradFill>
                <a:latin typeface="+mj-lt"/>
              </a:defRPr>
            </a:lvl1pPr>
          </a:lstStyle>
          <a:p>
            <a:r>
              <a:rPr lang="en-US" sz="2353" dirty="0">
                <a:solidFill>
                  <a:schemeClr val="tx1"/>
                </a:solidFill>
              </a:rPr>
              <a:t>GP Next</a:t>
            </a:r>
          </a:p>
        </p:txBody>
      </p:sp>
      <p:sp>
        <p:nvSpPr>
          <p:cNvPr id="41" name="Rectangle 40"/>
          <p:cNvSpPr/>
          <p:nvPr/>
        </p:nvSpPr>
        <p:spPr bwMode="auto">
          <a:xfrm>
            <a:off x="8680933" y="1441369"/>
            <a:ext cx="1470146" cy="387542"/>
          </a:xfrm>
          <a:prstGeom prst="rect">
            <a:avLst/>
          </a:prstGeom>
          <a:noFill/>
        </p:spPr>
        <p:txBody>
          <a:bodyPr wrap="square" lIns="0" tIns="0" rIns="0" bIns="0" anchor="ctr">
            <a:spAutoFit/>
          </a:bodyPr>
          <a:lstStyle/>
          <a:p>
            <a:pPr algn="ctr" defTabSz="912832">
              <a:lnSpc>
                <a:spcPct val="90000"/>
              </a:lnSpc>
              <a:defRPr/>
            </a:pPr>
            <a:r>
              <a:rPr lang="en-US" sz="2798" kern="0" spc="-100" dirty="0">
                <a:ln w="18415" cmpd="sng">
                  <a:noFill/>
                  <a:prstDash val="solid"/>
                </a:ln>
                <a:latin typeface="Segoe UI Light"/>
              </a:rPr>
              <a:t>  2018 H2 </a:t>
            </a:r>
          </a:p>
        </p:txBody>
      </p:sp>
      <p:sp>
        <p:nvSpPr>
          <p:cNvPr id="34" name="Rectangle 33"/>
          <p:cNvSpPr/>
          <p:nvPr/>
        </p:nvSpPr>
        <p:spPr bwMode="auto">
          <a:xfrm>
            <a:off x="10374683" y="1406861"/>
            <a:ext cx="1470146" cy="387542"/>
          </a:xfrm>
          <a:prstGeom prst="rect">
            <a:avLst/>
          </a:prstGeom>
          <a:noFill/>
        </p:spPr>
        <p:txBody>
          <a:bodyPr wrap="square" lIns="0" tIns="0" rIns="0" bIns="0" anchor="ctr">
            <a:spAutoFit/>
          </a:bodyPr>
          <a:lstStyle/>
          <a:p>
            <a:pPr algn="ctr" defTabSz="912832">
              <a:lnSpc>
                <a:spcPct val="90000"/>
              </a:lnSpc>
              <a:defRPr/>
            </a:pPr>
            <a:r>
              <a:rPr lang="en-US" sz="2798" kern="0" spc="-100" dirty="0">
                <a:ln w="18415" cmpd="sng">
                  <a:noFill/>
                  <a:prstDash val="solid"/>
                </a:ln>
                <a:latin typeface="Segoe UI Light"/>
              </a:rPr>
              <a:t>  2019 +</a:t>
            </a:r>
          </a:p>
        </p:txBody>
      </p:sp>
      <p:sp>
        <p:nvSpPr>
          <p:cNvPr id="42" name="TextBox 41"/>
          <p:cNvSpPr txBox="1"/>
          <p:nvPr/>
        </p:nvSpPr>
        <p:spPr bwMode="auto">
          <a:xfrm>
            <a:off x="10456567" y="3186596"/>
            <a:ext cx="1721478" cy="3379891"/>
          </a:xfrm>
          <a:prstGeom prst="rect">
            <a:avLst/>
          </a:prstGeom>
          <a:solidFill>
            <a:srgbClr val="00B0F0"/>
          </a:solidFill>
          <a:ln w="15875" cap="sq" cmpd="sng" algn="ctr">
            <a:noFill/>
            <a:prstDash val="solid"/>
            <a:headEnd type="none" w="med" len="med"/>
            <a:tailEnd type="none" w="med" len="med"/>
          </a:ln>
          <a:effectLst/>
          <a:sp3d>
            <a:bevelT w="82550"/>
          </a:sp3d>
        </p:spPr>
        <p:txBody>
          <a:bodyPr lIns="91318" tIns="182636" rIns="45658" bIns="0">
            <a:noAutofit/>
          </a:bodyPr>
          <a:lstStyle/>
          <a:p>
            <a:pPr defTabSz="912832">
              <a:lnSpc>
                <a:spcPct val="90000"/>
              </a:lnSpc>
              <a:spcBef>
                <a:spcPts val="1000"/>
              </a:spcBef>
              <a:buSzPct val="90000"/>
              <a:defRPr/>
            </a:pPr>
            <a:r>
              <a:rPr lang="en-GB" sz="1567" dirty="0">
                <a:solidFill>
                  <a:srgbClr val="FFFFFF"/>
                </a:solidFill>
              </a:rPr>
              <a:t>Ongoing Development</a:t>
            </a:r>
          </a:p>
          <a:p>
            <a:pPr defTabSz="912832">
              <a:lnSpc>
                <a:spcPct val="90000"/>
              </a:lnSpc>
              <a:spcBef>
                <a:spcPts val="1000"/>
              </a:spcBef>
              <a:buSzPct val="90000"/>
              <a:defRPr/>
            </a:pPr>
            <a:endParaRPr lang="en-GB" sz="1567" dirty="0">
              <a:solidFill>
                <a:srgbClr val="FFFFFF"/>
              </a:solidFill>
            </a:endParaRPr>
          </a:p>
          <a:p>
            <a:pPr defTabSz="912832">
              <a:lnSpc>
                <a:spcPct val="90000"/>
              </a:lnSpc>
              <a:spcBef>
                <a:spcPts val="1000"/>
              </a:spcBef>
              <a:buSzPct val="90000"/>
              <a:defRPr/>
            </a:pPr>
            <a:endParaRPr lang="en-US" sz="1567" kern="0" dirty="0">
              <a:gradFill>
                <a:gsLst>
                  <a:gs pos="0">
                    <a:srgbClr val="FFFFFF"/>
                  </a:gs>
                  <a:gs pos="86000">
                    <a:srgbClr val="FFFFFF"/>
                  </a:gs>
                </a:gsLst>
                <a:lin ang="5400000" scaled="0"/>
              </a:gradFill>
            </a:endParaRPr>
          </a:p>
        </p:txBody>
      </p:sp>
      <p:sp>
        <p:nvSpPr>
          <p:cNvPr id="43" name="TextBox 42"/>
          <p:cNvSpPr txBox="1"/>
          <p:nvPr/>
        </p:nvSpPr>
        <p:spPr bwMode="auto">
          <a:xfrm>
            <a:off x="10441741" y="2530421"/>
            <a:ext cx="1750260" cy="638547"/>
          </a:xfrm>
          <a:prstGeom prst="rect">
            <a:avLst/>
          </a:prstGeom>
          <a:solidFill>
            <a:schemeClr val="bg2"/>
          </a:solidFill>
          <a:ln w="15875" cap="sq" cmpd="sng" algn="ctr">
            <a:noFill/>
            <a:prstDash val="solid"/>
            <a:headEnd type="none" w="med" len="med"/>
            <a:tailEnd type="none" w="med" len="med"/>
          </a:ln>
          <a:effectLst/>
          <a:sp3d>
            <a:bevelT w="82550"/>
          </a:sp3d>
        </p:spPr>
        <p:txBody>
          <a:bodyPr lIns="91318" tIns="60875" rIns="45658" bIns="121753" anchor="b">
            <a:noAutofit/>
          </a:bodyPr>
          <a:lstStyle>
            <a:defPPr>
              <a:defRPr lang="en-US"/>
            </a:defPPr>
            <a:lvl1pPr algn="ctr" defTabSz="685807">
              <a:lnSpc>
                <a:spcPct val="90000"/>
              </a:lnSpc>
              <a:spcBef>
                <a:spcPts val="1000"/>
              </a:spcBef>
              <a:buSzPct val="90000"/>
              <a:defRPr sz="1800" kern="0" spc="-75">
                <a:ln w="18415" cmpd="sng">
                  <a:noFill/>
                  <a:prstDash val="solid"/>
                </a:ln>
                <a:gradFill>
                  <a:gsLst>
                    <a:gs pos="0">
                      <a:schemeClr val="tx1">
                        <a:lumMod val="50000"/>
                        <a:lumOff val="50000"/>
                      </a:schemeClr>
                    </a:gs>
                    <a:gs pos="77000">
                      <a:schemeClr val="tx1">
                        <a:lumMod val="50000"/>
                        <a:lumOff val="50000"/>
                      </a:schemeClr>
                    </a:gs>
                  </a:gsLst>
                  <a:lin ang="16200000" scaled="1"/>
                </a:gradFill>
                <a:latin typeface="+mj-lt"/>
              </a:defRPr>
            </a:lvl1pPr>
          </a:lstStyle>
          <a:p>
            <a:r>
              <a:rPr lang="en-US" sz="2353" dirty="0">
                <a:solidFill>
                  <a:schemeClr val="tx1"/>
                </a:solidFill>
              </a:rPr>
              <a:t>GP Next</a:t>
            </a:r>
          </a:p>
        </p:txBody>
      </p:sp>
    </p:spTree>
    <p:extLst>
      <p:ext uri="{BB962C8B-B14F-4D97-AF65-F5344CB8AC3E}">
        <p14:creationId xmlns:p14="http://schemas.microsoft.com/office/powerpoint/2010/main" val="2934036611"/>
      </p:ext>
    </p:extLst>
  </p:cSld>
  <p:clrMapOvr>
    <a:masterClrMapping/>
  </p:clrMapOvr>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264</Words>
  <Application>Microsoft Office PowerPoint</Application>
  <PresentationFormat>Widescreen</PresentationFormat>
  <Paragraphs>47</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Segoe UI</vt:lpstr>
      <vt:lpstr>Segoe UI Light</vt:lpstr>
      <vt:lpstr>Office Theme</vt:lpstr>
      <vt:lpstr>Microsoft Dynamics GP Roadmap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Dynamics GP Roadmap</dc:title>
  <dc:creator>Pam Misialek</dc:creator>
  <cp:lastModifiedBy>Pam Misialek</cp:lastModifiedBy>
  <cp:revision>1</cp:revision>
  <dcterms:created xsi:type="dcterms:W3CDTF">2017-03-28T20:44:23Z</dcterms:created>
  <dcterms:modified xsi:type="dcterms:W3CDTF">2017-03-28T20:46:44Z</dcterms:modified>
</cp:coreProperties>
</file>